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2" r:id="rId1"/>
    <p:sldMasterId id="2147483884" r:id="rId2"/>
  </p:sldMasterIdLst>
  <p:notesMasterIdLst>
    <p:notesMasterId r:id="rId32"/>
  </p:notesMasterIdLst>
  <p:sldIdLst>
    <p:sldId id="276" r:id="rId3"/>
    <p:sldId id="257" r:id="rId4"/>
    <p:sldId id="302" r:id="rId5"/>
    <p:sldId id="305" r:id="rId6"/>
    <p:sldId id="259" r:id="rId7"/>
    <p:sldId id="299" r:id="rId8"/>
    <p:sldId id="286" r:id="rId9"/>
    <p:sldId id="264" r:id="rId10"/>
    <p:sldId id="277" r:id="rId11"/>
    <p:sldId id="256" r:id="rId12"/>
    <p:sldId id="304" r:id="rId13"/>
    <p:sldId id="275" r:id="rId14"/>
    <p:sldId id="306" r:id="rId15"/>
    <p:sldId id="307" r:id="rId16"/>
    <p:sldId id="308" r:id="rId17"/>
    <p:sldId id="309" r:id="rId18"/>
    <p:sldId id="290" r:id="rId19"/>
    <p:sldId id="303" r:id="rId20"/>
    <p:sldId id="301" r:id="rId21"/>
    <p:sldId id="300" r:id="rId22"/>
    <p:sldId id="287" r:id="rId23"/>
    <p:sldId id="273" r:id="rId24"/>
    <p:sldId id="288" r:id="rId25"/>
    <p:sldId id="291" r:id="rId26"/>
    <p:sldId id="263" r:id="rId27"/>
    <p:sldId id="270" r:id="rId28"/>
    <p:sldId id="297" r:id="rId29"/>
    <p:sldId id="298" r:id="rId30"/>
    <p:sldId id="29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B732"/>
    <a:srgbClr val="7AAC4E"/>
    <a:srgbClr val="E409A9"/>
    <a:srgbClr val="12E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96" autoAdjust="0"/>
  </p:normalViewPr>
  <p:slideViewPr>
    <p:cSldViewPr snapToGrid="0" snapToObjects="1">
      <p:cViewPr>
        <p:scale>
          <a:sx n="100" d="100"/>
          <a:sy n="100" d="100"/>
        </p:scale>
        <p:origin x="-1720" y="-152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A1275-44DB-174C-AD02-BEFE91A2F69C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9B34B-BF93-F847-9CE1-688119B79C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41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B34B-BF93-F847-9CE1-688119B79CC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93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B34B-BF93-F847-9CE1-688119B79CC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B34B-BF93-F847-9CE1-688119B79CC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20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B34B-BF93-F847-9CE1-688119B79CC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B34B-BF93-F847-9CE1-688119B79CC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20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B34B-BF93-F847-9CE1-688119B79CC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20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B34B-BF93-F847-9CE1-688119B79CC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B34B-BF93-F847-9CE1-688119B79CC9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B34B-BF93-F847-9CE1-688119B79CC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960025-36A7-45CA-A250-61653F28B2E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B34B-BF93-F847-9CE1-688119B79CC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20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B34B-BF93-F847-9CE1-688119B79CC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37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B34B-BF93-F847-9CE1-688119B79CC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20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B34B-BF93-F847-9CE1-688119B79CC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B34B-BF93-F847-9CE1-688119B79CC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B34B-BF93-F847-9CE1-688119B79CC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Marine</a:t>
            </a:r>
            <a:r>
              <a:rPr lang="en-US" baseline="0" dirty="0" smtClean="0"/>
              <a:t> mammal stranding events in central California that are related to DA poisoning are usually a good indicator of DA in the water… seen here from measurements taken at SC Wharf and a wharf in Santa Barbara further down the coast. </a:t>
            </a:r>
          </a:p>
          <a:p>
            <a:r>
              <a:rPr lang="en-US" baseline="0" dirty="0" smtClean="0"/>
              <a:t>However this year, animals continued to strand with signs of DA toxicity well into June, July, and August… in RECORD NUMBERS… with little DA measured </a:t>
            </a:r>
            <a:r>
              <a:rPr lang="en-US" baseline="0" dirty="0" err="1" smtClean="0"/>
              <a:t>nearshore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B34B-BF93-F847-9CE1-688119B79CC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Taken</a:t>
            </a:r>
            <a:r>
              <a:rPr lang="en-US" baseline="0" dirty="0" smtClean="0"/>
              <a:t> all together, the K-S test shows pretty good similarity across modeled and observed distributions (i.e. KS is below 0.5, just barely)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There’s also an obvious N to South pattern in the range of values. It appears that as many as 4 </a:t>
            </a:r>
            <a:r>
              <a:rPr lang="en-US" baseline="0" dirty="0" err="1" smtClean="0"/>
              <a:t>subregions</a:t>
            </a:r>
            <a:r>
              <a:rPr lang="en-US" baseline="0" dirty="0" smtClean="0"/>
              <a:t> exist,</a:t>
            </a:r>
          </a:p>
          <a:p>
            <a:r>
              <a:rPr lang="en-US" baseline="0" dirty="0" smtClean="0"/>
              <a:t>1 MB to Pt Conception, (</a:t>
            </a:r>
            <a:r>
              <a:rPr lang="en-US" baseline="0" dirty="0" err="1" smtClean="0"/>
              <a:t>CeNCOOS</a:t>
            </a:r>
            <a:r>
              <a:rPr lang="en-US" baseline="0" dirty="0" smtClean="0"/>
              <a:t> domain)</a:t>
            </a:r>
          </a:p>
          <a:p>
            <a:r>
              <a:rPr lang="en-US" baseline="0" dirty="0" smtClean="0"/>
              <a:t>2 SB Channel</a:t>
            </a:r>
          </a:p>
          <a:p>
            <a:r>
              <a:rPr lang="en-US" baseline="0" dirty="0" smtClean="0"/>
              <a:t>3 Santa Monica Basin – Los Angeles area</a:t>
            </a:r>
          </a:p>
          <a:p>
            <a:r>
              <a:rPr lang="en-US" baseline="0" dirty="0" smtClean="0"/>
              <a:t>4 southern portion of Southern California Bight</a:t>
            </a:r>
          </a:p>
          <a:p>
            <a:r>
              <a:rPr lang="en-US" baseline="0" dirty="0" smtClean="0"/>
              <a:t>… which may warrant different thresholds and prediction points for assessing model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B34B-BF93-F847-9CE1-688119B79CC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9B34B-BF93-F847-9CE1-688119B79CC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01103-324B-44B7-A885-8F5EB1BF4E18}" type="datetimeFigureOut">
              <a:rPr lang="en-US"/>
              <a:pPr>
                <a:defRPr/>
              </a:pPr>
              <a:t>4/23/15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D21C4-57A8-4175-A5FD-EBA9E120D0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1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C28E-84D7-D147-9D4F-C7A3B48969E8}" type="datetimeFigureOut">
              <a:rPr lang="en-US" smtClean="0"/>
              <a:pPr/>
              <a:t>4/23/15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B2F5-A317-5345-95DF-CF9A3941BC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2A6B3EBF-BB6F-EC47-AD85-9F61D511481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D7D50FE3-996E-1741-A0E6-4C148936509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2A6B3EBF-BB6F-EC47-AD85-9F61D511481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D7D50FE3-996E-1741-A0E6-4C148936509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8327"/>
            <a:ext cx="9103238" cy="871752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Merging Satellite and Numerical Model Data in the California Current to Create Continuous Imagery and </a:t>
            </a:r>
            <a:br>
              <a:rPr lang="en-US" sz="2400" dirty="0" smtClean="0"/>
            </a:br>
            <a:r>
              <a:rPr lang="en-US" sz="2400" dirty="0" smtClean="0"/>
              <a:t>Forecasts of Harmful Algal Blooms 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69668" y="871752"/>
            <a:ext cx="9455287" cy="883478"/>
          </a:xfrm>
        </p:spPr>
        <p:txBody>
          <a:bodyPr>
            <a:normAutofit fontScale="92500" lnSpcReduction="20000"/>
          </a:bodyPr>
          <a:lstStyle/>
          <a:p>
            <a:endParaRPr lang="en-US" b="1" u="sng" baseline="30000" dirty="0" smtClean="0">
              <a:solidFill>
                <a:schemeClr val="tx1"/>
              </a:solidFill>
            </a:endParaRPr>
          </a:p>
          <a:p>
            <a:pPr algn="ctr"/>
            <a:r>
              <a:rPr lang="en-US" sz="2000" dirty="0" smtClean="0">
                <a:solidFill>
                  <a:srgbClr val="CCFFCC"/>
                </a:solidFill>
              </a:rPr>
              <a:t>Clarissa R. Anderson</a:t>
            </a:r>
            <a:r>
              <a:rPr lang="en-US" sz="2000" baseline="30000" dirty="0" smtClean="0">
                <a:solidFill>
                  <a:srgbClr val="CCFFCC"/>
                </a:solidFill>
              </a:rPr>
              <a:t>1</a:t>
            </a:r>
            <a:r>
              <a:rPr lang="en-US" sz="2000" dirty="0" smtClean="0">
                <a:solidFill>
                  <a:srgbClr val="CCFFCC"/>
                </a:solidFill>
              </a:rPr>
              <a:t>, Raphael M. Kudela</a:t>
            </a:r>
            <a:r>
              <a:rPr lang="en-US" sz="2000" baseline="30000" dirty="0" smtClean="0">
                <a:solidFill>
                  <a:srgbClr val="CCFFCC"/>
                </a:solidFill>
              </a:rPr>
              <a:t>1</a:t>
            </a:r>
            <a:r>
              <a:rPr lang="en-US" sz="2000" dirty="0" smtClean="0">
                <a:solidFill>
                  <a:srgbClr val="CCFFCC"/>
                </a:solidFill>
              </a:rPr>
              <a:t>, Leslie K. Rosenfeld</a:t>
            </a:r>
            <a:r>
              <a:rPr lang="en-US" sz="2000" baseline="30000" dirty="0" smtClean="0">
                <a:solidFill>
                  <a:srgbClr val="CCFFCC"/>
                </a:solidFill>
              </a:rPr>
              <a:t>2</a:t>
            </a:r>
            <a:r>
              <a:rPr lang="en-US" sz="2000" dirty="0" smtClean="0">
                <a:solidFill>
                  <a:srgbClr val="CCFFCC"/>
                </a:solidFill>
              </a:rPr>
              <a:t>, </a:t>
            </a:r>
          </a:p>
          <a:p>
            <a:pPr algn="ctr"/>
            <a:r>
              <a:rPr lang="en-US" sz="2000" dirty="0" err="1" smtClean="0">
                <a:solidFill>
                  <a:srgbClr val="CCFFCC"/>
                </a:solidFill>
              </a:rPr>
              <a:t>Mati</a:t>
            </a:r>
            <a:r>
              <a:rPr lang="en-US" sz="2000" dirty="0" smtClean="0">
                <a:solidFill>
                  <a:srgbClr val="CCFFCC"/>
                </a:solidFill>
              </a:rPr>
              <a:t> Kahru</a:t>
            </a:r>
            <a:r>
              <a:rPr lang="en-US" sz="2000" baseline="30000" dirty="0" smtClean="0">
                <a:solidFill>
                  <a:srgbClr val="CCFFCC"/>
                </a:solidFill>
              </a:rPr>
              <a:t>3</a:t>
            </a:r>
            <a:r>
              <a:rPr lang="en-US" sz="2000" dirty="0" smtClean="0">
                <a:solidFill>
                  <a:srgbClr val="CCFFCC"/>
                </a:solidFill>
              </a:rPr>
              <a:t>, Yi Chao</a:t>
            </a:r>
            <a:r>
              <a:rPr lang="en-US" sz="2000" baseline="30000" dirty="0" smtClean="0">
                <a:solidFill>
                  <a:srgbClr val="CCFFCC"/>
                </a:solidFill>
              </a:rPr>
              <a:t>4</a:t>
            </a:r>
            <a:r>
              <a:rPr lang="en-US" sz="2000" dirty="0" smtClean="0">
                <a:solidFill>
                  <a:srgbClr val="CCFFCC"/>
                </a:solidFill>
              </a:rPr>
              <a:t>, Dale H. Robinson</a:t>
            </a:r>
            <a:r>
              <a:rPr lang="en-US" sz="2000" baseline="30000" dirty="0" smtClean="0">
                <a:solidFill>
                  <a:srgbClr val="CCFFCC"/>
                </a:solidFill>
              </a:rPr>
              <a:t>5</a:t>
            </a:r>
            <a:r>
              <a:rPr lang="en-US" sz="2000" dirty="0" smtClean="0">
                <a:solidFill>
                  <a:srgbClr val="CCFFCC"/>
                </a:solidFill>
              </a:rPr>
              <a:t>, Richard P. Stumpf</a:t>
            </a:r>
            <a:r>
              <a:rPr lang="en-US" sz="2000" baseline="30000" dirty="0" smtClean="0">
                <a:solidFill>
                  <a:srgbClr val="CCFFCC"/>
                </a:solidFill>
              </a:rPr>
              <a:t>6</a:t>
            </a:r>
          </a:p>
          <a:p>
            <a:endParaRPr lang="en-US" sz="2400" dirty="0" smtClean="0">
              <a:solidFill>
                <a:srgbClr val="376092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118985"/>
            <a:ext cx="401624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53548A"/>
                </a:solidFill>
              </a:rPr>
              <a:t>1</a:t>
            </a:r>
            <a:r>
              <a:rPr lang="en-US" dirty="0" smtClean="0">
                <a:solidFill>
                  <a:srgbClr val="53548A"/>
                </a:solidFill>
              </a:rPr>
              <a:t>University of California Santa Cruz</a:t>
            </a:r>
          </a:p>
          <a:p>
            <a:r>
              <a:rPr lang="en-US" baseline="30000" dirty="0" smtClean="0">
                <a:solidFill>
                  <a:srgbClr val="53548A"/>
                </a:solidFill>
              </a:rPr>
              <a:t>2</a:t>
            </a:r>
            <a:r>
              <a:rPr lang="en-US" dirty="0" smtClean="0">
                <a:solidFill>
                  <a:srgbClr val="53548A"/>
                </a:solidFill>
              </a:rPr>
              <a:t>Central &amp; Northern California Ocean </a:t>
            </a:r>
          </a:p>
          <a:p>
            <a:r>
              <a:rPr lang="en-US" dirty="0">
                <a:solidFill>
                  <a:srgbClr val="53548A"/>
                </a:solidFill>
              </a:rPr>
              <a:t> </a:t>
            </a:r>
            <a:r>
              <a:rPr lang="en-US" dirty="0" smtClean="0">
                <a:solidFill>
                  <a:srgbClr val="53548A"/>
                </a:solidFill>
              </a:rPr>
              <a:t> Observing System (</a:t>
            </a:r>
            <a:r>
              <a:rPr lang="en-US" dirty="0" err="1" smtClean="0">
                <a:solidFill>
                  <a:srgbClr val="53548A"/>
                </a:solidFill>
              </a:rPr>
              <a:t>CeNCOOS</a:t>
            </a:r>
            <a:r>
              <a:rPr lang="en-US" dirty="0" smtClean="0">
                <a:solidFill>
                  <a:srgbClr val="53548A"/>
                </a:solidFill>
              </a:rPr>
              <a:t>)</a:t>
            </a:r>
          </a:p>
          <a:p>
            <a:r>
              <a:rPr lang="en-US" baseline="30000" dirty="0" smtClean="0">
                <a:solidFill>
                  <a:schemeClr val="accent1"/>
                </a:solidFill>
              </a:rPr>
              <a:t> 3</a:t>
            </a:r>
            <a:r>
              <a:rPr lang="en-US" dirty="0" smtClean="0">
                <a:solidFill>
                  <a:schemeClr val="accent1"/>
                </a:solidFill>
              </a:rPr>
              <a:t>Scripps Institution of Oceanography</a:t>
            </a:r>
          </a:p>
          <a:p>
            <a:endParaRPr lang="en-US" dirty="0" smtClean="0">
              <a:solidFill>
                <a:srgbClr val="53548A"/>
              </a:solidFill>
            </a:endParaRPr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5069218" y="4163380"/>
            <a:ext cx="4045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 smtClean="0">
                <a:solidFill>
                  <a:schemeClr val="accent1"/>
                </a:solidFill>
              </a:rPr>
              <a:t>4</a:t>
            </a:r>
            <a:r>
              <a:rPr lang="en-US" dirty="0" smtClean="0">
                <a:solidFill>
                  <a:schemeClr val="accent1"/>
                </a:solidFill>
              </a:rPr>
              <a:t>UCLA-JIFRESSE/RSS Inc.</a:t>
            </a:r>
            <a:endParaRPr lang="en-US" baseline="30000" dirty="0" smtClean="0">
              <a:solidFill>
                <a:schemeClr val="accent1"/>
              </a:solidFill>
            </a:endParaRPr>
          </a:p>
          <a:p>
            <a:r>
              <a:rPr lang="en-US" baseline="30000" dirty="0" smtClean="0">
                <a:solidFill>
                  <a:schemeClr val="accent1"/>
                </a:solidFill>
              </a:rPr>
              <a:t>5</a:t>
            </a:r>
            <a:r>
              <a:rPr lang="en-US" dirty="0" smtClean="0">
                <a:solidFill>
                  <a:schemeClr val="accent1"/>
                </a:solidFill>
              </a:rPr>
              <a:t>NOAA </a:t>
            </a:r>
            <a:r>
              <a:rPr lang="en-US" dirty="0" err="1" smtClean="0">
                <a:solidFill>
                  <a:schemeClr val="accent1"/>
                </a:solidFill>
              </a:rPr>
              <a:t>CoastWatch</a:t>
            </a:r>
            <a:r>
              <a:rPr lang="en-US" dirty="0" smtClean="0">
                <a:solidFill>
                  <a:schemeClr val="accent1"/>
                </a:solidFill>
              </a:rPr>
              <a:t>, West Coast Node</a:t>
            </a:r>
          </a:p>
          <a:p>
            <a:r>
              <a:rPr lang="en-US" baseline="30000" dirty="0" smtClean="0">
                <a:solidFill>
                  <a:schemeClr val="accent1"/>
                </a:solidFill>
              </a:rPr>
              <a:t>6</a:t>
            </a:r>
            <a:r>
              <a:rPr lang="en-US" dirty="0" smtClean="0">
                <a:solidFill>
                  <a:schemeClr val="accent1"/>
                </a:solidFill>
              </a:rPr>
              <a:t>NOAA National Ocean Service</a:t>
            </a:r>
          </a:p>
          <a:p>
            <a:endParaRPr lang="en-US" dirty="0"/>
          </a:p>
        </p:txBody>
      </p:sp>
      <p:pic>
        <p:nvPicPr>
          <p:cNvPr id="6" name="Picture 5" descr="coversho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4"/>
          <a:stretch/>
        </p:blipFill>
        <p:spPr>
          <a:xfrm>
            <a:off x="3243386" y="1686997"/>
            <a:ext cx="2326384" cy="20257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5437" y="6150114"/>
            <a:ext cx="74730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66"/>
                </a:solidFill>
                <a:latin typeface="Candara" pitchFamily="28" charset="0"/>
              </a:rPr>
              <a:t>NASA Science Mission Directorate, Earth Science Division, Applied Sciences Program</a:t>
            </a:r>
          </a:p>
          <a:p>
            <a:pPr algn="ctr"/>
            <a:r>
              <a:rPr lang="en-US" sz="1400" b="1" dirty="0" smtClean="0">
                <a:solidFill>
                  <a:srgbClr val="000066"/>
                </a:solidFill>
                <a:latin typeface="Candara" pitchFamily="28" charset="0"/>
              </a:rPr>
              <a:t>“Ecological Forecasting for Conservation and Resource Management”</a:t>
            </a:r>
          </a:p>
          <a:p>
            <a:endParaRPr lang="en-US" sz="1200" b="1" dirty="0">
              <a:solidFill>
                <a:srgbClr val="000066"/>
              </a:solidFill>
              <a:latin typeface="Candara" pitchFamily="2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4061" y="5545336"/>
            <a:ext cx="585614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66"/>
                </a:solidFill>
                <a:latin typeface="Candara" pitchFamily="28" charset="0"/>
              </a:rPr>
              <a:t>Biodiversity and Ecological Forecasting Team Meeting</a:t>
            </a:r>
          </a:p>
          <a:p>
            <a:pPr algn="ctr"/>
            <a:r>
              <a:rPr lang="en-US" sz="1600" b="1" dirty="0" smtClean="0">
                <a:solidFill>
                  <a:srgbClr val="000066"/>
                </a:solidFill>
                <a:latin typeface="Candara" pitchFamily="28" charset="0"/>
              </a:rPr>
              <a:t>23 April 2015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3135406" y="6754920"/>
            <a:ext cx="94335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endParaRPr lang="en-US" sz="2400" dirty="0">
              <a:solidFill>
                <a:srgbClr val="37609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396" y="-42770"/>
            <a:ext cx="831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Forecasting </a:t>
            </a:r>
            <a:r>
              <a:rPr lang="en-US" dirty="0" err="1" smtClean="0">
                <a:solidFill>
                  <a:srgbClr val="FFFFFF"/>
                </a:solidFill>
              </a:rPr>
              <a:t>HABs</a:t>
            </a:r>
            <a:r>
              <a:rPr lang="en-US" dirty="0" smtClean="0">
                <a:solidFill>
                  <a:srgbClr val="FFFFFF"/>
                </a:solidFill>
              </a:rPr>
              <a:t> in the California Current - FEASIBILITY DEMONSTRATION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123726" y="3663293"/>
            <a:ext cx="6426992" cy="3170083"/>
            <a:chOff x="2108200" y="3283020"/>
            <a:chExt cx="6699678" cy="3383395"/>
          </a:xfrm>
        </p:grpSpPr>
        <p:grpSp>
          <p:nvGrpSpPr>
            <p:cNvPr id="23" name="Group 4"/>
            <p:cNvGrpSpPr/>
            <p:nvPr/>
          </p:nvGrpSpPr>
          <p:grpSpPr>
            <a:xfrm>
              <a:off x="2108200" y="3290376"/>
              <a:ext cx="6699678" cy="3376039"/>
              <a:chOff x="1748842" y="3264578"/>
              <a:chExt cx="6699678" cy="3376039"/>
            </a:xfrm>
          </p:grpSpPr>
          <p:grpSp>
            <p:nvGrpSpPr>
              <p:cNvPr id="25" name="Group 3"/>
              <p:cNvGrpSpPr/>
              <p:nvPr/>
            </p:nvGrpSpPr>
            <p:grpSpPr>
              <a:xfrm>
                <a:off x="1748842" y="3264578"/>
                <a:ext cx="6699678" cy="3376039"/>
                <a:chOff x="1748842" y="3264578"/>
                <a:chExt cx="6699678" cy="3376039"/>
              </a:xfrm>
            </p:grpSpPr>
            <p:grpSp>
              <p:nvGrpSpPr>
                <p:cNvPr id="28" name="Group 46"/>
                <p:cNvGrpSpPr/>
                <p:nvPr/>
              </p:nvGrpSpPr>
              <p:grpSpPr>
                <a:xfrm>
                  <a:off x="1748842" y="3281512"/>
                  <a:ext cx="6699678" cy="3359105"/>
                  <a:chOff x="1462492" y="3471211"/>
                  <a:chExt cx="6699678" cy="3359105"/>
                </a:xfrm>
              </p:grpSpPr>
              <p:pic>
                <p:nvPicPr>
                  <p:cNvPr id="30" name="Picture 29" descr="probability_pd_2014_03_26.png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13900" t="4801" r="22763" b="4998"/>
                  <a:stretch/>
                </p:blipFill>
                <p:spPr>
                  <a:xfrm>
                    <a:off x="1462492" y="3471211"/>
                    <a:ext cx="3144891" cy="3359105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 descr="probability_pc_2014_03_26.png"/>
                  <p:cNvPicPr>
                    <a:picLocks noChangeAspect="1"/>
                  </p:cNvPicPr>
                  <p:nvPr/>
                </p:nvPicPr>
                <p:blipFill>
                  <a:blip r:embed="rId4"/>
                  <a:srcRect l="14192" t="5250" r="13684" b="4987"/>
                  <a:stretch>
                    <a:fillRect/>
                  </a:stretch>
                </p:blipFill>
                <p:spPr>
                  <a:xfrm>
                    <a:off x="4591719" y="3497585"/>
                    <a:ext cx="3570451" cy="333273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9" name="Rectangle 28"/>
                <p:cNvSpPr/>
                <p:nvPr/>
              </p:nvSpPr>
              <p:spPr>
                <a:xfrm>
                  <a:off x="2736909" y="3264578"/>
                  <a:ext cx="611845" cy="2059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 flipH="1">
                <a:off x="3486893" y="4978396"/>
                <a:ext cx="55110" cy="55110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 flipH="1">
                <a:off x="2843394" y="5223932"/>
                <a:ext cx="56763" cy="567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015055" y="3283020"/>
              <a:ext cx="835504" cy="271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particulate</a:t>
              </a:r>
              <a:endPara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endParaRPr>
            </a:p>
          </p:txBody>
        </p:sp>
      </p:grpSp>
      <p:pic>
        <p:nvPicPr>
          <p:cNvPr id="33" name="Picture 32" descr="Fig4_MarchEvent_newpixe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26" y="603561"/>
            <a:ext cx="7487845" cy="30711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2250" y="793234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Santa Cruz Wharf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9856" y="406568"/>
            <a:ext cx="11882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HABMAP</a:t>
            </a:r>
          </a:p>
          <a:p>
            <a:r>
              <a:rPr lang="en-US" dirty="0" smtClean="0"/>
              <a:t>Shore</a:t>
            </a:r>
          </a:p>
          <a:p>
            <a:r>
              <a:rPr lang="en-US" dirty="0" smtClean="0"/>
              <a:t>Stations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4075623"/>
            <a:ext cx="12488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Nearshore</a:t>
            </a:r>
            <a:endParaRPr lang="en-US" dirty="0" smtClean="0"/>
          </a:p>
          <a:p>
            <a:r>
              <a:rPr lang="en-US" dirty="0" err="1"/>
              <a:t>v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</a:p>
          <a:p>
            <a:r>
              <a:rPr lang="en-US" dirty="0" smtClean="0"/>
              <a:t>Offshore</a:t>
            </a:r>
          </a:p>
          <a:p>
            <a:r>
              <a:rPr lang="en-US" dirty="0" smtClean="0"/>
              <a:t>Pixel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32700" y="6057900"/>
            <a:ext cx="13195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Anderson</a:t>
            </a:r>
          </a:p>
          <a:p>
            <a:r>
              <a:rPr lang="en-US" sz="1600" dirty="0">
                <a:solidFill>
                  <a:srgbClr val="0000FF"/>
                </a:solidFill>
              </a:rPr>
              <a:t>e</a:t>
            </a:r>
            <a:r>
              <a:rPr lang="en-US" sz="1600" dirty="0" smtClean="0">
                <a:solidFill>
                  <a:srgbClr val="0000FF"/>
                </a:solidFill>
              </a:rPr>
              <a:t>t al. in prep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DA_SCWharf_spring2014.png"/>
          <p:cNvPicPr>
            <a:picLocks noChangeAspect="1"/>
          </p:cNvPicPr>
          <p:nvPr/>
        </p:nvPicPr>
        <p:blipFill>
          <a:blip r:embed="rId3"/>
          <a:srcRect b="6332"/>
          <a:stretch>
            <a:fillRect/>
          </a:stretch>
        </p:blipFill>
        <p:spPr>
          <a:xfrm>
            <a:off x="3024002" y="517835"/>
            <a:ext cx="4692047" cy="274684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3135406" y="6754920"/>
            <a:ext cx="94335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endParaRPr lang="en-US" sz="2400" dirty="0">
              <a:solidFill>
                <a:srgbClr val="376092"/>
              </a:solidFill>
            </a:endParaRPr>
          </a:p>
        </p:txBody>
      </p:sp>
      <p:grpSp>
        <p:nvGrpSpPr>
          <p:cNvPr id="2" name="Group 46"/>
          <p:cNvGrpSpPr/>
          <p:nvPr/>
        </p:nvGrpSpPr>
        <p:grpSpPr>
          <a:xfrm>
            <a:off x="701522" y="3185105"/>
            <a:ext cx="7802597" cy="3671875"/>
            <a:chOff x="701522" y="3185105"/>
            <a:chExt cx="7802597" cy="3671875"/>
          </a:xfrm>
        </p:grpSpPr>
        <p:sp>
          <p:nvSpPr>
            <p:cNvPr id="32" name="TextBox 31"/>
            <p:cNvSpPr txBox="1"/>
            <p:nvPr/>
          </p:nvSpPr>
          <p:spPr>
            <a:xfrm>
              <a:off x="1950119" y="3185105"/>
              <a:ext cx="5219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tx2"/>
                  </a:solidFill>
                  <a:latin typeface="Georgia"/>
                  <a:cs typeface="Georgia"/>
                </a:rPr>
                <a:t>Domoic</a:t>
              </a:r>
              <a:r>
                <a:rPr lang="en-US" sz="2000" dirty="0" smtClean="0">
                  <a:solidFill>
                    <a:schemeClr val="tx2"/>
                  </a:solidFill>
                  <a:latin typeface="Georgia"/>
                  <a:cs typeface="Georgia"/>
                </a:rPr>
                <a:t> Acid Predictions for March 26, 2014</a:t>
              </a:r>
              <a:endParaRPr lang="en-US" sz="2000" dirty="0">
                <a:solidFill>
                  <a:schemeClr val="tx2"/>
                </a:solidFill>
                <a:latin typeface="Georgia"/>
                <a:cs typeface="Georgia"/>
              </a:endParaRPr>
            </a:p>
          </p:txBody>
        </p:sp>
        <p:pic>
          <p:nvPicPr>
            <p:cNvPr id="35" name="Picture 34" descr="probability_pd_2014_03_26.png"/>
            <p:cNvPicPr>
              <a:picLocks noChangeAspect="1"/>
            </p:cNvPicPr>
            <p:nvPr/>
          </p:nvPicPr>
          <p:blipFill>
            <a:blip r:embed="rId4"/>
            <a:srcRect l="13900" t="4801" r="13018" b="4998"/>
            <a:stretch>
              <a:fillRect/>
            </a:stretch>
          </p:blipFill>
          <p:spPr>
            <a:xfrm>
              <a:off x="701522" y="3497875"/>
              <a:ext cx="3628781" cy="3359105"/>
            </a:xfrm>
            <a:prstGeom prst="rect">
              <a:avLst/>
            </a:prstGeom>
          </p:spPr>
        </p:pic>
        <p:pic>
          <p:nvPicPr>
            <p:cNvPr id="36" name="Picture 35" descr="probability_pc_2014_03_26.png"/>
            <p:cNvPicPr>
              <a:picLocks noChangeAspect="1"/>
            </p:cNvPicPr>
            <p:nvPr/>
          </p:nvPicPr>
          <p:blipFill>
            <a:blip r:embed="rId5"/>
            <a:srcRect l="14192" t="5250" r="13684" b="4987"/>
            <a:stretch>
              <a:fillRect/>
            </a:stretch>
          </p:blipFill>
          <p:spPr>
            <a:xfrm>
              <a:off x="5013399" y="3575992"/>
              <a:ext cx="3490720" cy="3258308"/>
            </a:xfrm>
            <a:prstGeom prst="rect">
              <a:avLst/>
            </a:prstGeom>
          </p:spPr>
        </p:pic>
      </p:grpSp>
      <p:sp>
        <p:nvSpPr>
          <p:cNvPr id="37" name="Oval 36"/>
          <p:cNvSpPr/>
          <p:nvPr/>
        </p:nvSpPr>
        <p:spPr>
          <a:xfrm>
            <a:off x="5825412" y="786887"/>
            <a:ext cx="277168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832833" y="946721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840 </a:t>
            </a:r>
            <a:r>
              <a:rPr lang="en-US" sz="1400" dirty="0" err="1" smtClean="0">
                <a:solidFill>
                  <a:srgbClr val="FF0000"/>
                </a:solidFill>
              </a:rPr>
              <a:t>ng</a:t>
            </a:r>
            <a:r>
              <a:rPr lang="en-US" sz="1400" dirty="0" smtClean="0">
                <a:solidFill>
                  <a:srgbClr val="FF0000"/>
                </a:solidFill>
              </a:rPr>
              <a:t> L</a:t>
            </a:r>
            <a:r>
              <a:rPr lang="en-US" sz="1400" baseline="30000" dirty="0" smtClean="0">
                <a:solidFill>
                  <a:srgbClr val="FF0000"/>
                </a:solidFill>
              </a:rPr>
              <a:t>-1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grpSp>
        <p:nvGrpSpPr>
          <p:cNvPr id="3" name="Group 41"/>
          <p:cNvGrpSpPr/>
          <p:nvPr/>
        </p:nvGrpSpPr>
        <p:grpSpPr>
          <a:xfrm>
            <a:off x="722508" y="821995"/>
            <a:ext cx="2393950" cy="2317750"/>
            <a:chOff x="722508" y="663235"/>
            <a:chExt cx="2393950" cy="2317750"/>
          </a:xfrm>
        </p:grpSpPr>
        <p:pic>
          <p:nvPicPr>
            <p:cNvPr id="39" name="Picture 38" descr="JennyMap.jpg"/>
            <p:cNvPicPr/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22508" y="663235"/>
              <a:ext cx="2393950" cy="231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Oval 40"/>
            <p:cNvSpPr/>
            <p:nvPr/>
          </p:nvSpPr>
          <p:spPr>
            <a:xfrm>
              <a:off x="1790312" y="1095738"/>
              <a:ext cx="149249" cy="1378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204455" y="4763326"/>
            <a:ext cx="163857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Monterey Bay =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hot spot</a:t>
            </a:r>
          </a:p>
          <a:p>
            <a:endParaRPr lang="en-US" dirty="0"/>
          </a:p>
        </p:txBody>
      </p:sp>
      <p:grpSp>
        <p:nvGrpSpPr>
          <p:cNvPr id="4" name="Group 45"/>
          <p:cNvGrpSpPr/>
          <p:nvPr/>
        </p:nvGrpSpPr>
        <p:grpSpPr>
          <a:xfrm>
            <a:off x="6141987" y="2175723"/>
            <a:ext cx="3078105" cy="923330"/>
            <a:chOff x="6194037" y="2016963"/>
            <a:chExt cx="3078105" cy="923330"/>
          </a:xfrm>
        </p:grpSpPr>
        <p:sp>
          <p:nvSpPr>
            <p:cNvPr id="44" name="Left Arrow 43"/>
            <p:cNvSpPr/>
            <p:nvPr/>
          </p:nvSpPr>
          <p:spPr>
            <a:xfrm rot="16200000" flipV="1">
              <a:off x="6053196" y="2464700"/>
              <a:ext cx="437835" cy="156154"/>
            </a:xfrm>
            <a:prstGeom prst="left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153127" y="2016963"/>
              <a:ext cx="21190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CA State issues</a:t>
              </a:r>
            </a:p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 anchovy &amp; sardine </a:t>
              </a:r>
            </a:p>
            <a:p>
              <a:pPr algn="ctr"/>
              <a:r>
                <a:rPr lang="en-US" dirty="0">
                  <a:solidFill>
                    <a:srgbClr val="0000FF"/>
                  </a:solidFill>
                </a:rPr>
                <a:t>w</a:t>
              </a:r>
              <a:r>
                <a:rPr lang="en-US" dirty="0" smtClean="0">
                  <a:solidFill>
                    <a:srgbClr val="0000FF"/>
                  </a:solidFill>
                </a:rPr>
                <a:t>arnings in MB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75274" y="1027531"/>
            <a:ext cx="17748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Santa Cruz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Municipal Wharf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MONTEREY BAY</a:t>
            </a:r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 flipV="1">
            <a:off x="1695759" y="3565916"/>
            <a:ext cx="651546" cy="87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16379" y="3465750"/>
            <a:ext cx="805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particulate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396" y="-42770"/>
            <a:ext cx="831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Forecasting </a:t>
            </a:r>
            <a:r>
              <a:rPr lang="en-US" dirty="0" err="1" smtClean="0">
                <a:solidFill>
                  <a:srgbClr val="FFFFFF"/>
                </a:solidFill>
              </a:rPr>
              <a:t>HABs</a:t>
            </a:r>
            <a:r>
              <a:rPr lang="en-US" dirty="0" smtClean="0">
                <a:solidFill>
                  <a:srgbClr val="FFFFFF"/>
                </a:solidFill>
              </a:rPr>
              <a:t> in the California Current - FEASIBILITY DEMONSTRATION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72309" y="635882"/>
            <a:ext cx="1871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CA Sea Lions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and Guadalupe seals begin to strand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Left Arrow 22"/>
          <p:cNvSpPr/>
          <p:nvPr/>
        </p:nvSpPr>
        <p:spPr>
          <a:xfrm rot="16200000" flipV="1">
            <a:off x="5353446" y="2636160"/>
            <a:ext cx="437835" cy="156154"/>
          </a:xfrm>
          <a:prstGeom prst="lef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93702" y="3123176"/>
            <a:ext cx="12905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Kelsey </a:t>
            </a:r>
            <a:r>
              <a:rPr lang="en-US" sz="1400" dirty="0" err="1" smtClean="0">
                <a:solidFill>
                  <a:schemeClr val="bg1"/>
                </a:solidFill>
              </a:rPr>
              <a:t>Brugger</a:t>
            </a:r>
            <a:r>
              <a:rPr lang="en-US" sz="1400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Santa Barbara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Independent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" name="Picture 3" descr="Screen Shot 2014-10-20 at 3.28.44 PM.png"/>
          <p:cNvPicPr>
            <a:picLocks noChangeAspect="1"/>
          </p:cNvPicPr>
          <p:nvPr/>
        </p:nvPicPr>
        <p:blipFill>
          <a:blip r:embed="rId3"/>
          <a:srcRect b="9110"/>
          <a:stretch>
            <a:fillRect/>
          </a:stretch>
        </p:blipFill>
        <p:spPr>
          <a:xfrm>
            <a:off x="95476" y="508002"/>
            <a:ext cx="4205692" cy="4197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4927" y="563217"/>
            <a:ext cx="510101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October 11, 2014</a:t>
            </a:r>
          </a:p>
          <a:p>
            <a:pPr algn="ctr"/>
            <a:r>
              <a:rPr lang="en-US" dirty="0" smtClean="0"/>
              <a:t>CA Dept of Public Health issues a warning</a:t>
            </a:r>
          </a:p>
          <a:p>
            <a:pPr algn="ctr"/>
            <a:r>
              <a:rPr lang="en-US" dirty="0"/>
              <a:t>n</a:t>
            </a:r>
            <a:r>
              <a:rPr lang="en-US" dirty="0" smtClean="0"/>
              <a:t>ot to eat crabs, lobsters, and bivalves harvested</a:t>
            </a:r>
          </a:p>
          <a:p>
            <a:pPr algn="ctr"/>
            <a:r>
              <a:rPr lang="en-US" dirty="0"/>
              <a:t>i</a:t>
            </a:r>
            <a:r>
              <a:rPr lang="en-US" dirty="0" smtClean="0"/>
              <a:t>n the </a:t>
            </a:r>
            <a:r>
              <a:rPr lang="en-US" b="1" dirty="0" smtClean="0"/>
              <a:t>Santa Barbara Channel </a:t>
            </a:r>
            <a:r>
              <a:rPr lang="en-US" dirty="0" smtClean="0"/>
              <a:t>region,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nother well known hot spot for DA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5476" y="2331993"/>
            <a:ext cx="8930103" cy="4369860"/>
            <a:chOff x="95476" y="2331993"/>
            <a:chExt cx="8930103" cy="4369860"/>
          </a:xfrm>
        </p:grpSpPr>
        <p:pic>
          <p:nvPicPr>
            <p:cNvPr id="5" name="Picture 4" descr="fprobability_pda_2014_10_11.png"/>
            <p:cNvPicPr>
              <a:picLocks noChangeAspect="1"/>
            </p:cNvPicPr>
            <p:nvPr/>
          </p:nvPicPr>
          <p:blipFill>
            <a:blip r:embed="rId4"/>
            <a:srcRect l="14542" t="6669" r="14453" b="6448"/>
            <a:stretch>
              <a:fillRect/>
            </a:stretch>
          </p:blipFill>
          <p:spPr>
            <a:xfrm>
              <a:off x="4263884" y="2331993"/>
              <a:ext cx="4761695" cy="43698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5476" y="4771889"/>
              <a:ext cx="443262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6">
                      <a:lumMod val="75000"/>
                    </a:schemeClr>
                  </a:solidFill>
                </a:rPr>
                <a:t>Forecasted </a:t>
              </a:r>
              <a:r>
                <a:rPr lang="en-US" sz="20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Domoic</a:t>
              </a:r>
              <a:r>
                <a:rPr lang="en-US" sz="2000" b="1" dirty="0" smtClean="0">
                  <a:solidFill>
                    <a:schemeClr val="accent6">
                      <a:lumMod val="75000"/>
                    </a:schemeClr>
                  </a:solidFill>
                </a:rPr>
                <a:t> Acid Probabilities </a:t>
              </a:r>
              <a:r>
                <a:rPr lang="en-US" sz="2000" dirty="0" smtClean="0"/>
                <a:t>were highest in this</a:t>
              </a:r>
            </a:p>
            <a:p>
              <a:r>
                <a:rPr lang="en-US" sz="2000" dirty="0" smtClean="0"/>
                <a:t>region on Oct 11 and remained</a:t>
              </a:r>
            </a:p>
            <a:p>
              <a:r>
                <a:rPr lang="en-US" sz="2000" dirty="0"/>
                <a:t>e</a:t>
              </a:r>
              <a:r>
                <a:rPr lang="en-US" sz="2000" dirty="0" smtClean="0"/>
                <a:t>levated in the Southern California Bight through Oct 21</a:t>
              </a:r>
              <a:endParaRPr lang="en-US" sz="20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5396" y="-42770"/>
            <a:ext cx="831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Forecasting </a:t>
            </a:r>
            <a:r>
              <a:rPr lang="en-US" dirty="0" err="1" smtClean="0">
                <a:solidFill>
                  <a:srgbClr val="FFFFFF"/>
                </a:solidFill>
              </a:rPr>
              <a:t>HABs</a:t>
            </a:r>
            <a:r>
              <a:rPr lang="en-US" dirty="0" smtClean="0">
                <a:solidFill>
                  <a:srgbClr val="FFFFFF"/>
                </a:solidFill>
              </a:rPr>
              <a:t> in the California Current - FEASIBILITY DEMONSTRATION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/>
          <p:cNvGrpSpPr/>
          <p:nvPr/>
        </p:nvGrpSpPr>
        <p:grpSpPr>
          <a:xfrm>
            <a:off x="-50650" y="2230689"/>
            <a:ext cx="9180526" cy="4064828"/>
            <a:chOff x="-50650" y="2230689"/>
            <a:chExt cx="9180526" cy="4064828"/>
          </a:xfrm>
        </p:grpSpPr>
        <p:pic>
          <p:nvPicPr>
            <p:cNvPr id="16" name="Picture 15" descr="Stranding2007to201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0650" y="2230689"/>
              <a:ext cx="9180526" cy="4064828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725629" y="2764343"/>
              <a:ext cx="2004582" cy="7059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7886" y="2411388"/>
              <a:ext cx="633611" cy="7059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144844" y="1824041"/>
            <a:ext cx="296072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DA levels drop in June</a:t>
            </a:r>
          </a:p>
          <a:p>
            <a:r>
              <a:rPr lang="en-US" sz="2400" i="1" dirty="0" smtClean="0">
                <a:solidFill>
                  <a:srgbClr val="FF0000"/>
                </a:solidFill>
              </a:rPr>
              <a:t>2014 when stranding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n</a:t>
            </a:r>
            <a:r>
              <a:rPr lang="en-US" sz="2400" i="1" dirty="0" smtClean="0">
                <a:solidFill>
                  <a:srgbClr val="FF0000"/>
                </a:solidFill>
              </a:rPr>
              <a:t>umbers peak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7165048" y="2973883"/>
            <a:ext cx="896353" cy="286829"/>
          </a:xfrm>
          <a:prstGeom prst="rightArrow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22"/>
          <p:cNvGrpSpPr/>
          <p:nvPr/>
        </p:nvGrpSpPr>
        <p:grpSpPr>
          <a:xfrm>
            <a:off x="687158" y="1747186"/>
            <a:ext cx="3170242" cy="1098510"/>
            <a:chOff x="1496515" y="1390007"/>
            <a:chExt cx="3170242" cy="1098510"/>
          </a:xfrm>
        </p:grpSpPr>
        <p:sp>
          <p:nvSpPr>
            <p:cNvPr id="6" name="TextBox 5"/>
            <p:cNvSpPr txBox="1"/>
            <p:nvPr/>
          </p:nvSpPr>
          <p:spPr>
            <a:xfrm>
              <a:off x="1496515" y="1811409"/>
              <a:ext cx="285321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Monthly Mean </a:t>
              </a:r>
              <a:r>
                <a:rPr lang="en-US" dirty="0" err="1" smtClean="0"/>
                <a:t>Strandings</a:t>
              </a:r>
              <a:endParaRPr lang="en-US" dirty="0" smtClean="0"/>
            </a:p>
            <a:p>
              <a:r>
                <a:rPr lang="en-US" dirty="0"/>
                <a:t>f</a:t>
              </a:r>
              <a:r>
                <a:rPr lang="en-US" dirty="0" smtClean="0"/>
                <a:t>or Central California</a:t>
              </a:r>
              <a:r>
                <a:rPr lang="en-US" sz="2000" dirty="0" smtClean="0">
                  <a:solidFill>
                    <a:srgbClr val="0000FF"/>
                  </a:solidFill>
                </a:rPr>
                <a:t>*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217612" y="2173955"/>
              <a:ext cx="449145" cy="1588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496515" y="1390007"/>
              <a:ext cx="22843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 Wharf </a:t>
              </a:r>
              <a:r>
                <a:rPr lang="en-US" dirty="0" err="1" smtClean="0"/>
                <a:t>Domoic</a:t>
              </a:r>
              <a:r>
                <a:rPr lang="en-US" dirty="0" smtClean="0"/>
                <a:t> Acid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03414" y="15972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4207767" y="1597208"/>
              <a:ext cx="449145" cy="1588"/>
            </a:xfrm>
            <a:prstGeom prst="line">
              <a:avLst/>
            </a:prstGeom>
            <a:ln w="34925">
              <a:solidFill>
                <a:srgbClr val="FF0000"/>
              </a:solidFill>
            </a:ln>
            <a:effectLst>
              <a:outerShdw blurRad="40000" dist="20000" dir="5400000" rotWithShape="0">
                <a:srgbClr val="FF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1"/>
          <p:cNvSpPr txBox="1">
            <a:spLocks/>
          </p:cNvSpPr>
          <p:nvPr/>
        </p:nvSpPr>
        <p:spPr>
          <a:xfrm>
            <a:off x="-386522" y="467390"/>
            <a:ext cx="953052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50265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Unusual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rgbClr val="50265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solidFill>
                  <a:srgbClr val="502652"/>
                </a:solidFill>
                <a:effectLst/>
                <a:uLnTx/>
                <a:uFillTx/>
                <a:latin typeface="+mj-lt"/>
                <a:ea typeface="Wingdings"/>
                <a:cs typeface="Wingdings"/>
              </a:rPr>
              <a:t>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rgbClr val="50265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mismatch between </a:t>
            </a:r>
            <a:r>
              <a:rPr lang="en-US" sz="2400" dirty="0" err="1" smtClean="0">
                <a:solidFill>
                  <a:srgbClr val="502652"/>
                </a:solidFill>
                <a:latin typeface="+mj-lt"/>
                <a:ea typeface="+mj-ea"/>
                <a:cs typeface="+mj-cs"/>
              </a:rPr>
              <a:t>nearshore</a:t>
            </a:r>
            <a:r>
              <a:rPr lang="en-US" sz="2400" dirty="0" smtClean="0">
                <a:solidFill>
                  <a:srgbClr val="502652"/>
                </a:solidFill>
                <a:latin typeface="+mj-lt"/>
                <a:ea typeface="+mj-ea"/>
                <a:cs typeface="+mj-cs"/>
              </a:rPr>
              <a:t> DA levels &amp;</a:t>
            </a:r>
            <a:endParaRPr kumimoji="0" lang="en-US" sz="2400" i="0" u="none" strike="noStrike" kern="1200" cap="none" spc="0" normalizeH="0" noProof="0" dirty="0" smtClean="0">
              <a:ln>
                <a:noFill/>
              </a:ln>
              <a:solidFill>
                <a:srgbClr val="50265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502652"/>
                </a:solidFill>
                <a:latin typeface="+mj-lt"/>
                <a:ea typeface="+mj-ea"/>
                <a:cs typeface="+mj-cs"/>
              </a:rPr>
              <a:t>DA-related mammal </a:t>
            </a:r>
            <a:r>
              <a:rPr lang="en-US" sz="2400" dirty="0" err="1" smtClean="0">
                <a:solidFill>
                  <a:srgbClr val="502652"/>
                </a:solidFill>
                <a:latin typeface="+mj-lt"/>
                <a:ea typeface="+mj-ea"/>
                <a:cs typeface="+mj-cs"/>
              </a:rPr>
              <a:t>strandings</a:t>
            </a:r>
            <a:r>
              <a:rPr lang="en-US" sz="2400" dirty="0" smtClean="0">
                <a:solidFill>
                  <a:srgbClr val="502652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400" b="1" dirty="0" smtClean="0">
                <a:solidFill>
                  <a:srgbClr val="502652"/>
                </a:solidFill>
                <a:latin typeface="+mj-lt"/>
                <a:ea typeface="+mj-ea"/>
                <a:cs typeface="+mj-cs"/>
              </a:rPr>
              <a:t>June-August 2014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7374" y="6407308"/>
            <a:ext cx="6362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* Data from Citizen Scientists &amp; The Marine Mammal Center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831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Forecasting </a:t>
            </a:r>
            <a:r>
              <a:rPr lang="en-US" dirty="0" err="1" smtClean="0">
                <a:solidFill>
                  <a:srgbClr val="FFFFFF"/>
                </a:solidFill>
              </a:rPr>
              <a:t>HABs</a:t>
            </a:r>
            <a:r>
              <a:rPr lang="en-US" dirty="0" smtClean="0">
                <a:solidFill>
                  <a:srgbClr val="FFFFFF"/>
                </a:solidFill>
              </a:rPr>
              <a:t> in the California Current - FEASIBILITY DEMONSTRATION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3442" y="5621957"/>
            <a:ext cx="89743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Cross correlation function for monthly mean marine mammal </a:t>
            </a:r>
            <a:r>
              <a:rPr lang="en-US" dirty="0" err="1" smtClean="0"/>
              <a:t>strandings</a:t>
            </a:r>
            <a:r>
              <a:rPr lang="en-US" dirty="0" smtClean="0"/>
              <a:t> and the </a:t>
            </a:r>
            <a:r>
              <a:rPr lang="en-US" dirty="0" err="1" smtClean="0"/>
              <a:t>pDA</a:t>
            </a:r>
            <a:r>
              <a:rPr lang="en-US" dirty="0" smtClean="0"/>
              <a:t> model at a </a:t>
            </a:r>
            <a:r>
              <a:rPr lang="en-US" b="1" dirty="0" smtClean="0"/>
              <a:t>pixel just offshore of Santa Cruz Municipal Wharf</a:t>
            </a:r>
            <a:r>
              <a:rPr lang="en-US" dirty="0" smtClean="0"/>
              <a:t>. The modeled time series was smoothed with a 30-day running average (low-pass filter) and was not transformed prior to analysis since the autocorrelation function appeared stationary.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442" y="532031"/>
            <a:ext cx="8974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DA model correlates well with the central CA stranding peaks as early as 10 days before they occur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75992" y="1292671"/>
            <a:ext cx="4978400" cy="4614333"/>
            <a:chOff x="1975992" y="1200329"/>
            <a:chExt cx="4978400" cy="4614333"/>
          </a:xfrm>
        </p:grpSpPr>
        <p:grpSp>
          <p:nvGrpSpPr>
            <p:cNvPr id="2" name="Group 1"/>
            <p:cNvGrpSpPr/>
            <p:nvPr/>
          </p:nvGrpSpPr>
          <p:grpSpPr>
            <a:xfrm>
              <a:off x="1975992" y="1200329"/>
              <a:ext cx="4978400" cy="4614333"/>
              <a:chOff x="1285448" y="863600"/>
              <a:chExt cx="6486952" cy="5765800"/>
            </a:xfrm>
          </p:grpSpPr>
          <p:pic>
            <p:nvPicPr>
              <p:cNvPr id="3" name="Picture 2" descr="pDA_Mammals_SCWharf_CCF_NoTransform.pdf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21"/>
              <a:stretch/>
            </p:blipFill>
            <p:spPr>
              <a:xfrm>
                <a:off x="1371600" y="863600"/>
                <a:ext cx="6400800" cy="5765800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 rot="16200000">
                <a:off x="1162514" y="3210417"/>
                <a:ext cx="55364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CCF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>
              <a:off x="3581965" y="1541700"/>
              <a:ext cx="116254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0" y="0"/>
            <a:ext cx="7069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Forecasting HABs in the California Current – SKILL ASSESSMENT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0"/>
            <a:ext cx="7069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Forecasting </a:t>
            </a:r>
            <a:r>
              <a:rPr lang="en-US" dirty="0" err="1" smtClean="0">
                <a:solidFill>
                  <a:srgbClr val="FFFFFF"/>
                </a:solidFill>
              </a:rPr>
              <a:t>HABs</a:t>
            </a:r>
            <a:r>
              <a:rPr lang="en-US" dirty="0" smtClean="0">
                <a:solidFill>
                  <a:srgbClr val="FFFFFF"/>
                </a:solidFill>
              </a:rPr>
              <a:t> in the California Current – SKILL ASSESSMENT</a:t>
            </a:r>
          </a:p>
          <a:p>
            <a:endParaRPr lang="en-US" dirty="0"/>
          </a:p>
        </p:txBody>
      </p:sp>
      <p:pic>
        <p:nvPicPr>
          <p:cNvPr id="11" name="Picture 10" descr="SCWharf_ContingencyPlot_PN_newpixel_accuracy_nolegen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b="4476"/>
          <a:stretch>
            <a:fillRect/>
          </a:stretch>
        </p:blipFill>
        <p:spPr>
          <a:xfrm rot="16200000">
            <a:off x="807683" y="-595944"/>
            <a:ext cx="3321076" cy="4980609"/>
          </a:xfrm>
          <a:prstGeom prst="rect">
            <a:avLst/>
          </a:prstGeom>
        </p:spPr>
      </p:pic>
      <p:pic>
        <p:nvPicPr>
          <p:cNvPr id="12" name="Picture 11" descr="SCWharf_ContingencyPlot_pDA_newpixel_accuracy_no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7330" y="2641702"/>
            <a:ext cx="4008031" cy="518686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98624" y="4277430"/>
            <a:ext cx="1913101" cy="1266143"/>
            <a:chOff x="1320799" y="1591734"/>
            <a:chExt cx="973668" cy="787401"/>
          </a:xfrm>
        </p:grpSpPr>
        <p:pic>
          <p:nvPicPr>
            <p:cNvPr id="14" name="Picture 13" descr="SCWharf_ContingencyPlot_pDA_newpixel_accuracy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14" t="23333" r="7368" b="58519"/>
            <a:stretch/>
          </p:blipFill>
          <p:spPr>
            <a:xfrm>
              <a:off x="1324601" y="1591734"/>
              <a:ext cx="910598" cy="7874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320799" y="1591735"/>
              <a:ext cx="973668" cy="787400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04661" y="6454569"/>
            <a:ext cx="12251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Threshold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839950" y="1709057"/>
            <a:ext cx="20050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Prob</a:t>
            </a:r>
            <a:r>
              <a:rPr lang="en-US" dirty="0" smtClean="0"/>
              <a:t>/Score/Ratio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833539" y="4643539"/>
            <a:ext cx="20050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Prob</a:t>
            </a:r>
            <a:r>
              <a:rPr lang="en-US" dirty="0" smtClean="0"/>
              <a:t>/Score/Ratio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829659" y="646331"/>
            <a:ext cx="394501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502652"/>
                </a:solidFill>
                <a:latin typeface="+mj-lt"/>
              </a:rPr>
              <a:t>Contingency Plots to Assess</a:t>
            </a:r>
          </a:p>
          <a:p>
            <a:r>
              <a:rPr lang="en-US" sz="2400" dirty="0" smtClean="0">
                <a:solidFill>
                  <a:srgbClr val="502652"/>
                </a:solidFill>
                <a:latin typeface="+mj-lt"/>
              </a:rPr>
              <a:t>Model Performance – </a:t>
            </a:r>
          </a:p>
          <a:p>
            <a:r>
              <a:rPr lang="en-US" sz="2400" dirty="0" smtClean="0">
                <a:solidFill>
                  <a:srgbClr val="502652"/>
                </a:solidFill>
                <a:latin typeface="+mj-lt"/>
              </a:rPr>
              <a:t>Optimize Prob. Threshold</a:t>
            </a:r>
            <a:endParaRPr lang="en-US" sz="2400" dirty="0">
              <a:solidFill>
                <a:srgbClr val="502652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29659" y="2161679"/>
            <a:ext cx="4480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50000"/>
                  </a:schemeClr>
                </a:solidFill>
              </a:rPr>
              <a:t>Pseudo-</a:t>
            </a:r>
            <a:r>
              <a:rPr lang="en-US" i="1" dirty="0" err="1" smtClean="0">
                <a:solidFill>
                  <a:schemeClr val="accent6">
                    <a:lumMod val="50000"/>
                  </a:schemeClr>
                </a:solidFill>
              </a:rPr>
              <a:t>nitzschia</a:t>
            </a:r>
            <a:r>
              <a:rPr lang="en-US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at the SC Wharf  </a:t>
            </a:r>
            <a:r>
              <a:rPr lang="en-US" i="1" dirty="0" smtClean="0">
                <a:solidFill>
                  <a:schemeClr val="accent6">
                    <a:lumMod val="50000"/>
                  </a:schemeClr>
                </a:solidFill>
              </a:rPr>
              <a:t>vs.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Nearest Model Pixel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9659" y="3491399"/>
            <a:ext cx="4480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Domoic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Acid at the SC Wharf  </a:t>
            </a:r>
            <a:r>
              <a:rPr lang="en-US" i="1" dirty="0" smtClean="0">
                <a:solidFill>
                  <a:schemeClr val="accent4">
                    <a:lumMod val="75000"/>
                  </a:schemeClr>
                </a:solidFill>
              </a:rPr>
              <a:t>vs.</a:t>
            </a:r>
          </a:p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Nearest Model Pixel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2137370" y="1838464"/>
            <a:ext cx="2584786" cy="158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1816351" y="4812833"/>
            <a:ext cx="2584786" cy="794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829821" y="2618310"/>
            <a:ext cx="65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0.68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01414" y="5725151"/>
            <a:ext cx="65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0.60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9659" y="5708304"/>
            <a:ext cx="2383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Receiving Operating</a:t>
            </a:r>
          </a:p>
          <a:p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Characteristic=</a:t>
            </a:r>
          </a:p>
          <a:p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POD vs. POFD</a:t>
            </a:r>
            <a:endParaRPr lang="en-US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6992240" y="5708304"/>
            <a:ext cx="155448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133464" y="5518601"/>
            <a:ext cx="2074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ROC scores indicate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utility of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the models for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ecision-making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58484" y="1280543"/>
            <a:ext cx="8909673" cy="5310176"/>
            <a:chOff x="58484" y="912243"/>
            <a:chExt cx="8909673" cy="5310176"/>
          </a:xfrm>
        </p:grpSpPr>
        <p:pic>
          <p:nvPicPr>
            <p:cNvPr id="39" name="Picture 38" descr="PN_allstations_modelonly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7800" y="3665399"/>
              <a:ext cx="6650357" cy="2557020"/>
            </a:xfrm>
            <a:prstGeom prst="rect">
              <a:avLst/>
            </a:prstGeom>
          </p:spPr>
        </p:pic>
        <p:grpSp>
          <p:nvGrpSpPr>
            <p:cNvPr id="71" name="Group 70"/>
            <p:cNvGrpSpPr/>
            <p:nvPr/>
          </p:nvGrpSpPr>
          <p:grpSpPr>
            <a:xfrm>
              <a:off x="58484" y="912243"/>
              <a:ext cx="7302211" cy="4480573"/>
              <a:chOff x="0" y="902548"/>
              <a:chExt cx="7302211" cy="4480573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2899158" y="2158525"/>
                <a:ext cx="4403053" cy="461665"/>
                <a:chOff x="3486741" y="2597381"/>
                <a:chExt cx="4403053" cy="461665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3486741" y="2641008"/>
                  <a:ext cx="79556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North </a:t>
                  </a:r>
                  <a:endParaRPr lang="en-US" sz="2000" dirty="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7096613" y="2597381"/>
                  <a:ext cx="79318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South</a:t>
                  </a:r>
                  <a:r>
                    <a:rPr lang="en-US" sz="2400" dirty="0" smtClean="0"/>
                    <a:t> </a:t>
                  </a:r>
                  <a:endParaRPr lang="en-US" sz="2400" dirty="0"/>
                </a:p>
              </p:txBody>
            </p:sp>
            <p:cxnSp>
              <p:nvCxnSpPr>
                <p:cNvPr id="37" name="Straight Arrow Connector 36"/>
                <p:cNvCxnSpPr/>
                <p:nvPr/>
              </p:nvCxnSpPr>
              <p:spPr>
                <a:xfrm>
                  <a:off x="4292628" y="2862146"/>
                  <a:ext cx="2753532" cy="9695"/>
                </a:xfrm>
                <a:prstGeom prst="straightConnector1">
                  <a:avLst/>
                </a:prstGeom>
                <a:ln w="44450">
                  <a:solidFill>
                    <a:srgbClr val="0000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3" name="Picture 42" descr="map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902548"/>
                <a:ext cx="2469956" cy="4480573"/>
              </a:xfrm>
              <a:prstGeom prst="rect">
                <a:avLst/>
              </a:prstGeom>
            </p:spPr>
          </p:pic>
        </p:grpSp>
      </p:grpSp>
      <p:sp>
        <p:nvSpPr>
          <p:cNvPr id="5" name="Title 1"/>
          <p:cNvSpPr txBox="1">
            <a:spLocks/>
          </p:cNvSpPr>
          <p:nvPr/>
        </p:nvSpPr>
        <p:spPr>
          <a:xfrm>
            <a:off x="-571500" y="412949"/>
            <a:ext cx="10363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Regional Variation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 Model Range from N to S California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….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suggests that we need regionally varying thresholds 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9312" y="1508294"/>
            <a:ext cx="3484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/>
              <a:t>Pseudo-</a:t>
            </a:r>
            <a:r>
              <a:rPr lang="en-US" sz="2000" i="1" dirty="0" err="1" smtClean="0"/>
              <a:t>nitzschia</a:t>
            </a:r>
            <a:r>
              <a:rPr lang="en-US" sz="2000" i="1" dirty="0" smtClean="0"/>
              <a:t> </a:t>
            </a:r>
            <a:r>
              <a:rPr lang="en-US" sz="2000" dirty="0" smtClean="0"/>
              <a:t>Abundance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524224" y="3568888"/>
            <a:ext cx="4037765" cy="2603312"/>
            <a:chOff x="524224" y="3568888"/>
            <a:chExt cx="4037765" cy="2603312"/>
          </a:xfrm>
        </p:grpSpPr>
        <p:sp>
          <p:nvSpPr>
            <p:cNvPr id="42" name="TextBox 41"/>
            <p:cNvSpPr txBox="1"/>
            <p:nvPr/>
          </p:nvSpPr>
          <p:spPr>
            <a:xfrm>
              <a:off x="2707887" y="3832287"/>
              <a:ext cx="175230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Monterey Bay</a:t>
              </a:r>
            </a:p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to Pt. Conception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24224" y="4267200"/>
              <a:ext cx="1945732" cy="58385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721859" y="4397458"/>
              <a:ext cx="1840130" cy="177474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058647" y="3568888"/>
              <a:ext cx="10823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Region 1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42274" y="4031125"/>
            <a:ext cx="5224067" cy="2177359"/>
            <a:chOff x="577630" y="3726895"/>
            <a:chExt cx="5224067" cy="2177359"/>
          </a:xfrm>
        </p:grpSpPr>
        <p:sp>
          <p:nvSpPr>
            <p:cNvPr id="52" name="Rectangle 51"/>
            <p:cNvSpPr/>
            <p:nvPr/>
          </p:nvSpPr>
          <p:spPr>
            <a:xfrm>
              <a:off x="4614412" y="4623369"/>
              <a:ext cx="843390" cy="1280885"/>
            </a:xfrm>
            <a:prstGeom prst="rect">
              <a:avLst/>
            </a:prstGeom>
            <a:noFill/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77630" y="4563789"/>
              <a:ext cx="1926194" cy="174512"/>
            </a:xfrm>
            <a:prstGeom prst="rect">
              <a:avLst/>
            </a:prstGeom>
            <a:noFill/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495546" y="3726895"/>
              <a:ext cx="1109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6600"/>
                  </a:solidFill>
                </a:rPr>
                <a:t>Region 2</a:t>
              </a:r>
              <a:endParaRPr lang="en-US" sz="1600" b="1" dirty="0">
                <a:solidFill>
                  <a:srgbClr val="FF66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26213" y="3992315"/>
              <a:ext cx="147548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E46C0A"/>
                  </a:solidFill>
                </a:rPr>
                <a:t>Santa Barbara </a:t>
              </a:r>
            </a:p>
            <a:p>
              <a:pPr algn="ctr"/>
              <a:r>
                <a:rPr lang="en-US" sz="1600" dirty="0" smtClean="0">
                  <a:solidFill>
                    <a:srgbClr val="E46C0A"/>
                  </a:solidFill>
                </a:rPr>
                <a:t>Channel</a:t>
              </a:r>
              <a:endParaRPr lang="en-US" sz="1600" dirty="0">
                <a:solidFill>
                  <a:srgbClr val="E46C0A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522736" y="3568888"/>
            <a:ext cx="6361960" cy="2560711"/>
            <a:chOff x="522736" y="3023608"/>
            <a:chExt cx="6361960" cy="2560711"/>
          </a:xfrm>
        </p:grpSpPr>
        <p:sp>
          <p:nvSpPr>
            <p:cNvPr id="57" name="TextBox 56"/>
            <p:cNvSpPr txBox="1"/>
            <p:nvPr/>
          </p:nvSpPr>
          <p:spPr>
            <a:xfrm>
              <a:off x="5457803" y="3267402"/>
              <a:ext cx="142689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12E400"/>
                  </a:solidFill>
                </a:rPr>
                <a:t>Santa Monica</a:t>
              </a:r>
            </a:p>
            <a:p>
              <a:pPr algn="ctr"/>
              <a:r>
                <a:rPr lang="en-US" sz="1600" dirty="0" smtClean="0">
                  <a:solidFill>
                    <a:srgbClr val="12E400"/>
                  </a:solidFill>
                </a:rPr>
                <a:t>Basin</a:t>
              </a:r>
              <a:endParaRPr lang="en-US" sz="1600" dirty="0">
                <a:solidFill>
                  <a:srgbClr val="12E400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22736" y="4501858"/>
              <a:ext cx="1945732" cy="174512"/>
            </a:xfrm>
            <a:prstGeom prst="rect">
              <a:avLst/>
            </a:prstGeom>
            <a:noFill/>
            <a:ln w="25400">
              <a:solidFill>
                <a:srgbClr val="12E4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457803" y="3805977"/>
              <a:ext cx="1019294" cy="1778342"/>
            </a:xfrm>
            <a:prstGeom prst="rect">
              <a:avLst/>
            </a:prstGeom>
            <a:noFill/>
            <a:ln w="25400">
              <a:solidFill>
                <a:srgbClr val="12E4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685114" y="3023608"/>
              <a:ext cx="11086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12E400"/>
                  </a:solidFill>
                </a:rPr>
                <a:t>Region 3</a:t>
              </a:r>
              <a:endParaRPr lang="en-US" sz="1600" b="1" dirty="0">
                <a:solidFill>
                  <a:srgbClr val="12E400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22736" y="4861471"/>
            <a:ext cx="7900092" cy="1452019"/>
            <a:chOff x="522736" y="4526679"/>
            <a:chExt cx="7900092" cy="1452019"/>
          </a:xfrm>
        </p:grpSpPr>
        <p:sp>
          <p:nvSpPr>
            <p:cNvPr id="58" name="Rectangle 57"/>
            <p:cNvSpPr/>
            <p:nvPr/>
          </p:nvSpPr>
          <p:spPr>
            <a:xfrm>
              <a:off x="522736" y="4932303"/>
              <a:ext cx="1945732" cy="231302"/>
            </a:xfrm>
            <a:prstGeom prst="rect">
              <a:avLst/>
            </a:prstGeom>
            <a:noFill/>
            <a:ln w="31750">
              <a:solidFill>
                <a:srgbClr val="E409A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477096" y="5405619"/>
              <a:ext cx="1945732" cy="573079"/>
            </a:xfrm>
            <a:prstGeom prst="rect">
              <a:avLst/>
            </a:prstGeom>
            <a:noFill/>
            <a:ln w="31750">
              <a:solidFill>
                <a:srgbClr val="E409A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959731" y="4526679"/>
              <a:ext cx="11138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E409A9"/>
                  </a:solidFill>
                </a:rPr>
                <a:t>Region 4</a:t>
              </a:r>
              <a:endParaRPr lang="en-US" sz="1600" b="1" dirty="0">
                <a:solidFill>
                  <a:srgbClr val="E409A9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660077" y="4792409"/>
              <a:ext cx="164880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E409A9"/>
                  </a:solidFill>
                </a:rPr>
                <a:t>Orange County/</a:t>
              </a:r>
            </a:p>
            <a:p>
              <a:pPr algn="ctr"/>
              <a:r>
                <a:rPr lang="en-US" sz="1600" dirty="0" smtClean="0">
                  <a:solidFill>
                    <a:srgbClr val="E409A9"/>
                  </a:solidFill>
                </a:rPr>
                <a:t>San Diego</a:t>
              </a:r>
              <a:endParaRPr lang="en-US" sz="1600" dirty="0">
                <a:solidFill>
                  <a:srgbClr val="E409A9"/>
                </a:solidFill>
              </a:endParaRPr>
            </a:p>
          </p:txBody>
        </p:sp>
      </p:grpSp>
      <p:pic>
        <p:nvPicPr>
          <p:cNvPr id="40" name="Picture 39" descr="PN_AllStation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11" y="1922467"/>
            <a:ext cx="8610757" cy="345535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0" y="0"/>
            <a:ext cx="7069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Forecasting </a:t>
            </a:r>
            <a:r>
              <a:rPr lang="en-US" dirty="0" err="1" smtClean="0">
                <a:solidFill>
                  <a:srgbClr val="FFFFFF"/>
                </a:solidFill>
              </a:rPr>
              <a:t>HABs</a:t>
            </a:r>
            <a:r>
              <a:rPr lang="en-US" dirty="0" smtClean="0">
                <a:solidFill>
                  <a:srgbClr val="FFFFFF"/>
                </a:solidFill>
              </a:rPr>
              <a:t> in the California Current – SKILL ASSESSMENT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96" y="-42770"/>
            <a:ext cx="7966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Forecasting HABs in the California Current </a:t>
            </a:r>
            <a:r>
              <a:rPr lang="en-US" dirty="0" smtClean="0">
                <a:solidFill>
                  <a:srgbClr val="FFFFFF"/>
                </a:solidFill>
              </a:rPr>
              <a:t> - </a:t>
            </a:r>
            <a:r>
              <a:rPr lang="en-US" dirty="0" smtClean="0">
                <a:solidFill>
                  <a:schemeClr val="bg1"/>
                </a:solidFill>
              </a:rPr>
              <a:t>PARTNER/END USER ROLES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2" name="Picture 31" descr="WorkFlowSchematic_revis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30" y="600678"/>
            <a:ext cx="8242657" cy="576077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406785" y="4724116"/>
            <a:ext cx="293149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WCOFS</a:t>
            </a:r>
            <a:r>
              <a:rPr lang="en-US" sz="1600" dirty="0" smtClean="0"/>
              <a:t> = West Coast Operational Forecast System</a:t>
            </a:r>
          </a:p>
          <a:p>
            <a:r>
              <a:rPr lang="en-US" sz="1600" b="1" dirty="0" smtClean="0"/>
              <a:t>WCOSS </a:t>
            </a:r>
            <a:r>
              <a:rPr lang="en-US" sz="1600" dirty="0" smtClean="0"/>
              <a:t>= Weather and Climate Operational Supercomputing System</a:t>
            </a:r>
          </a:p>
          <a:p>
            <a:r>
              <a:rPr lang="en-US" sz="1600" b="1" dirty="0" smtClean="0"/>
              <a:t>CO-OPS </a:t>
            </a:r>
            <a:r>
              <a:rPr lang="en-US" sz="1600" dirty="0" smtClean="0"/>
              <a:t>= Center for Operational Oceanographic Products &amp; Services</a:t>
            </a:r>
          </a:p>
          <a:p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0" y="4624424"/>
            <a:ext cx="29087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 smtClean="0"/>
              <a:t>CeNCOOS</a:t>
            </a:r>
            <a:r>
              <a:rPr lang="en-US" sz="1600" b="1" dirty="0" smtClean="0"/>
              <a:t> = </a:t>
            </a:r>
            <a:r>
              <a:rPr lang="en-US" sz="1600" dirty="0" smtClean="0"/>
              <a:t>Central and Northern California Ocean Observing System</a:t>
            </a:r>
          </a:p>
          <a:p>
            <a:r>
              <a:rPr lang="en-US" sz="1600" b="1" dirty="0" smtClean="0"/>
              <a:t>NCCOS</a:t>
            </a:r>
            <a:r>
              <a:rPr lang="en-US" sz="1600" dirty="0" smtClean="0"/>
              <a:t> = National Centers for Coastal Ocean Science</a:t>
            </a:r>
          </a:p>
          <a:p>
            <a:r>
              <a:rPr lang="en-US" sz="1600" b="1" dirty="0" smtClean="0"/>
              <a:t>CSDL</a:t>
            </a:r>
            <a:r>
              <a:rPr lang="en-US" sz="1600" dirty="0" smtClean="0"/>
              <a:t> = Coast Survey Development Lab</a:t>
            </a:r>
          </a:p>
          <a:p>
            <a:r>
              <a:rPr lang="en-US" sz="1600" b="1" dirty="0" smtClean="0"/>
              <a:t>RSS</a:t>
            </a:r>
            <a:r>
              <a:rPr lang="en-US" sz="1600" dirty="0" smtClean="0"/>
              <a:t> = Remote Sensing Solutions, Inc.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54716" y="457200"/>
            <a:ext cx="1487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MODISA TO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VIIRS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-04-14 15.38.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003876"/>
            <a:ext cx="7112000" cy="533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11500" y="495300"/>
            <a:ext cx="26152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292A45"/>
                </a:solidFill>
              </a:rPr>
              <a:t>THANK YOU</a:t>
            </a:r>
            <a:endParaRPr lang="en-US" sz="3200" dirty="0">
              <a:solidFill>
                <a:srgbClr val="292A45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65500" y="6419334"/>
            <a:ext cx="2534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Award #NNX14AC42G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93702" y="3123176"/>
            <a:ext cx="12905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Kelsey </a:t>
            </a:r>
            <a:r>
              <a:rPr lang="en-US" sz="1400" dirty="0" err="1" smtClean="0">
                <a:solidFill>
                  <a:schemeClr val="bg1"/>
                </a:solidFill>
              </a:rPr>
              <a:t>Brugger</a:t>
            </a:r>
            <a:r>
              <a:rPr lang="en-US" sz="1400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Santa Barbara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Independent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668" y="666065"/>
            <a:ext cx="78606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October 17, 2014</a:t>
            </a:r>
          </a:p>
          <a:p>
            <a:pPr algn="ctr"/>
            <a:r>
              <a:rPr lang="en-US" sz="2000" u="sng" dirty="0" smtClean="0"/>
              <a:t>Monterey Bay – NSF UNOLS Chief Scientist Training Cruise</a:t>
            </a:r>
          </a:p>
          <a:p>
            <a:pPr algn="ctr"/>
            <a:r>
              <a:rPr lang="en-US" sz="2000" dirty="0"/>
              <a:t>O</a:t>
            </a:r>
            <a:r>
              <a:rPr lang="en-US" sz="2000" dirty="0" smtClean="0"/>
              <a:t>ffshore measurements show elevated </a:t>
            </a:r>
            <a:r>
              <a:rPr lang="en-US" sz="2000" i="1" dirty="0" smtClean="0"/>
              <a:t>Pseudo-</a:t>
            </a:r>
            <a:r>
              <a:rPr lang="en-US" sz="2000" i="1" dirty="0" err="1" smtClean="0"/>
              <a:t>nitzschia</a:t>
            </a:r>
            <a:r>
              <a:rPr lang="en-US" sz="2000" i="1" dirty="0" smtClean="0"/>
              <a:t> </a:t>
            </a:r>
            <a:r>
              <a:rPr lang="en-US" sz="2000" dirty="0" smtClean="0"/>
              <a:t>abundance but low DA concentration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396" y="-42770"/>
            <a:ext cx="4814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PHASE 1.  </a:t>
            </a:r>
            <a:r>
              <a:rPr lang="en-US" dirty="0" smtClean="0">
                <a:solidFill>
                  <a:srgbClr val="FFFFFF"/>
                </a:solidFill>
              </a:rPr>
              <a:t>FEASIBILITY DEMONSTRATION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3546" t="5260" r="14184" b="5804"/>
          <a:stretch/>
        </p:blipFill>
        <p:spPr>
          <a:xfrm>
            <a:off x="0" y="2120936"/>
            <a:ext cx="4526566" cy="4177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4092" t="5904" r="13639" b="4730"/>
          <a:stretch/>
        </p:blipFill>
        <p:spPr>
          <a:xfrm>
            <a:off x="4684252" y="2265055"/>
            <a:ext cx="4479142" cy="4154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2841" y="4052992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&lt;10 </a:t>
            </a:r>
            <a:r>
              <a:rPr lang="en-US" sz="2400" dirty="0" err="1" smtClean="0"/>
              <a:t>ng</a:t>
            </a:r>
            <a:r>
              <a:rPr lang="en-US" sz="2400" dirty="0"/>
              <a:t> </a:t>
            </a:r>
            <a:r>
              <a:rPr lang="en-US" sz="2400" dirty="0" smtClean="0"/>
              <a:t>L</a:t>
            </a:r>
            <a:r>
              <a:rPr lang="en-US" sz="2400" baseline="30000" dirty="0" smtClean="0"/>
              <a:t>-1</a:t>
            </a:r>
            <a:endParaRPr lang="en-US" sz="240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2165631" y="3839459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~5,000 </a:t>
            </a:r>
          </a:p>
          <a:p>
            <a:r>
              <a:rPr lang="en-US" sz="2400" dirty="0" smtClean="0"/>
              <a:t>cells L</a:t>
            </a:r>
            <a:r>
              <a:rPr lang="en-US" sz="2400" baseline="30000" dirty="0" smtClean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058125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295" y="2877869"/>
            <a:ext cx="2414882" cy="2955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259790" y="4550591"/>
            <a:ext cx="339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Lewitus</a:t>
            </a:r>
            <a:r>
              <a:rPr lang="en-US" i="1" dirty="0" smtClean="0"/>
              <a:t> et al. Harmful Algae 2012</a:t>
            </a:r>
            <a:endParaRPr lang="en-US" i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7900" y="189255"/>
            <a:ext cx="6019697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SIGNIFICANCE OF THE PROBLEM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2855" y="6434801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Year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73471" y="512984"/>
            <a:ext cx="1064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Washington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008611" y="2536963"/>
            <a:ext cx="728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Oregon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866907" y="4560942"/>
            <a:ext cx="882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California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5396" y="-42770"/>
            <a:ext cx="639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Forecasting </a:t>
            </a:r>
            <a:r>
              <a:rPr lang="en-US" dirty="0" err="1" smtClean="0">
                <a:solidFill>
                  <a:srgbClr val="FFFFFF"/>
                </a:solidFill>
              </a:rPr>
              <a:t>HABs</a:t>
            </a:r>
            <a:r>
              <a:rPr lang="en-US" dirty="0" smtClean="0">
                <a:solidFill>
                  <a:srgbClr val="FFFFFF"/>
                </a:solidFill>
              </a:rPr>
              <a:t> in the California Current - SIGNIFICANCE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4460"/>
          <a:stretch/>
        </p:blipFill>
        <p:spPr>
          <a:xfrm>
            <a:off x="6087860" y="444865"/>
            <a:ext cx="2714064" cy="6090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41" y="1050409"/>
            <a:ext cx="6025849" cy="606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• </a:t>
            </a:r>
            <a:r>
              <a:rPr lang="en-US" sz="1600" dirty="0" smtClean="0"/>
              <a:t>Domoic Acid from the diatom </a:t>
            </a:r>
            <a:r>
              <a:rPr lang="en-US" sz="1600" i="1" dirty="0" smtClean="0"/>
              <a:t>Pseudo-</a:t>
            </a:r>
            <a:r>
              <a:rPr lang="en-US" sz="1600" i="1" dirty="0" err="1" smtClean="0"/>
              <a:t>nitzschia</a:t>
            </a:r>
            <a:r>
              <a:rPr lang="en-US" sz="1600" i="1" dirty="0" smtClean="0"/>
              <a:t> </a:t>
            </a:r>
            <a:r>
              <a:rPr lang="en-US" sz="1600" dirty="0" smtClean="0"/>
              <a:t>is a serious health and ecosystem risk–  and is identified as the leading HAB issue on the US west coast. </a:t>
            </a:r>
            <a:r>
              <a:rPr lang="en-US" sz="1600" i="1" dirty="0" err="1" smtClean="0">
                <a:solidFill>
                  <a:srgbClr val="0000FF"/>
                </a:solidFill>
              </a:rPr>
              <a:t>Lewitus</a:t>
            </a:r>
            <a:r>
              <a:rPr lang="en-US" sz="1600" i="1" dirty="0" smtClean="0">
                <a:solidFill>
                  <a:srgbClr val="0000FF"/>
                </a:solidFill>
              </a:rPr>
              <a:t> et al. 2012</a:t>
            </a:r>
          </a:p>
          <a:p>
            <a:endParaRPr lang="en-US" sz="1600" dirty="0"/>
          </a:p>
          <a:p>
            <a:r>
              <a:rPr lang="en-US" sz="1600" dirty="0" smtClean="0"/>
              <a:t>• While not always linked to water quality, there is evidence that toxicity responds to anthropogenic nutrients</a:t>
            </a:r>
          </a:p>
          <a:p>
            <a:r>
              <a:rPr lang="en-US" sz="1600" i="1" dirty="0" smtClean="0">
                <a:solidFill>
                  <a:srgbClr val="0000FF"/>
                </a:solidFill>
              </a:rPr>
              <a:t>Anderson et al. 2008; Howard et al. 2007; Kudela et al. 2008; Kudela et al. 2010 </a:t>
            </a:r>
          </a:p>
          <a:p>
            <a:endParaRPr lang="en-US" sz="1600" i="1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sz="1600" dirty="0" smtClean="0"/>
              <a:t> Potential to harm marine mammal</a:t>
            </a:r>
          </a:p>
          <a:p>
            <a:r>
              <a:rPr lang="en-US" sz="1600" dirty="0" smtClean="0"/>
              <a:t>populations over the long term</a:t>
            </a:r>
          </a:p>
          <a:p>
            <a:r>
              <a:rPr lang="en-US" sz="1600" i="1" dirty="0" smtClean="0">
                <a:solidFill>
                  <a:srgbClr val="0000FF"/>
                </a:solidFill>
              </a:rPr>
              <a:t>Jensen et al. 2015</a:t>
            </a:r>
          </a:p>
          <a:p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1600" dirty="0" smtClean="0"/>
              <a:t>• Despite </a:t>
            </a:r>
            <a:r>
              <a:rPr lang="en-US" sz="1600" dirty="0"/>
              <a:t>the wealth of research </a:t>
            </a:r>
            <a:endParaRPr lang="en-US" sz="1600" dirty="0" smtClean="0"/>
          </a:p>
          <a:p>
            <a:r>
              <a:rPr lang="en-US" sz="1600" dirty="0" smtClean="0"/>
              <a:t>programs </a:t>
            </a:r>
            <a:r>
              <a:rPr lang="en-US" sz="1600" dirty="0"/>
              <a:t>that directly and </a:t>
            </a:r>
            <a:r>
              <a:rPr lang="en-US" sz="1600" dirty="0" smtClean="0"/>
              <a:t>indirectly</a:t>
            </a:r>
          </a:p>
          <a:p>
            <a:r>
              <a:rPr lang="en-US" sz="1600" dirty="0" smtClean="0"/>
              <a:t> </a:t>
            </a:r>
            <a:r>
              <a:rPr lang="en-US" sz="1600" dirty="0"/>
              <a:t>interface with HAB issues in California, </a:t>
            </a:r>
            <a:endParaRPr lang="en-US" sz="1600" dirty="0" smtClean="0"/>
          </a:p>
          <a:p>
            <a:r>
              <a:rPr lang="en-US" sz="1600" b="1" dirty="0" smtClean="0">
                <a:solidFill>
                  <a:srgbClr val="0000FF"/>
                </a:solidFill>
              </a:rPr>
              <a:t>there is no predictive capability for</a:t>
            </a:r>
          </a:p>
          <a:p>
            <a:r>
              <a:rPr lang="en-US" sz="1600" b="1" dirty="0" smtClean="0">
                <a:solidFill>
                  <a:srgbClr val="0000FF"/>
                </a:solidFill>
              </a:rPr>
              <a:t>HAB events</a:t>
            </a:r>
          </a:p>
          <a:p>
            <a:endParaRPr lang="en-US" sz="1600" b="1" dirty="0" smtClean="0">
              <a:solidFill>
                <a:srgbClr val="0000FF"/>
              </a:solidFill>
            </a:endParaRPr>
          </a:p>
          <a:p>
            <a:r>
              <a:rPr lang="en-US" sz="1600" b="1" u="sng" dirty="0" smtClean="0"/>
              <a:t>INITIAL BASELINE FOR DECISION MAKING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-Monitoring in real-time at low spatial resolution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</a:rPr>
              <a:t>Relies primarily on the presence of toxin in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 shellfish and fixed quarantine periods</a:t>
            </a:r>
          </a:p>
          <a:p>
            <a:endParaRPr lang="en-US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NN2009-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135" y="1298212"/>
            <a:ext cx="2422181" cy="33772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276" y="4826000"/>
            <a:ext cx="36647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• </a:t>
            </a:r>
            <a:r>
              <a:rPr lang="en-US" dirty="0" smtClean="0">
                <a:solidFill>
                  <a:prstClr val="black"/>
                </a:solidFill>
                <a:latin typeface="Georgia"/>
              </a:rPr>
              <a:t>Focus on 2009 (</a:t>
            </a:r>
            <a:r>
              <a:rPr lang="en-US" i="1" dirty="0" smtClean="0">
                <a:solidFill>
                  <a:srgbClr val="0000FF"/>
                </a:solidFill>
                <a:latin typeface="Georgia"/>
              </a:rPr>
              <a:t>Anderson et al. 2011</a:t>
            </a:r>
            <a:r>
              <a:rPr lang="en-US" dirty="0" smtClean="0">
                <a:solidFill>
                  <a:prstClr val="black"/>
                </a:solidFill>
                <a:latin typeface="Georgia"/>
              </a:rPr>
              <a:t>)</a:t>
            </a:r>
          </a:p>
          <a:p>
            <a:endParaRPr lang="en-US" dirty="0" smtClean="0">
              <a:solidFill>
                <a:prstClr val="black"/>
              </a:solidFill>
              <a:latin typeface="Georgia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Georgia"/>
              </a:rPr>
              <a:t>• DINEOF reconstruction at 5-day intervals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29420" y="1362266"/>
            <a:ext cx="20922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Georgia"/>
              </a:rPr>
              <a:t>Probability of</a:t>
            </a:r>
            <a:r>
              <a:rPr lang="en-US" sz="1600" i="1" dirty="0" smtClean="0">
                <a:solidFill>
                  <a:prstClr val="black"/>
                </a:solidFill>
                <a:latin typeface="Georgia"/>
              </a:rPr>
              <a:t> Pseudo-</a:t>
            </a:r>
            <a:r>
              <a:rPr lang="en-US" sz="1600" i="1" dirty="0" err="1" smtClean="0">
                <a:solidFill>
                  <a:prstClr val="black"/>
                </a:solidFill>
                <a:latin typeface="Georgia"/>
              </a:rPr>
              <a:t>nitzschia</a:t>
            </a:r>
            <a:r>
              <a:rPr lang="en-US" sz="1600" dirty="0" smtClean="0">
                <a:solidFill>
                  <a:prstClr val="black"/>
                </a:solidFill>
                <a:latin typeface="Georgia"/>
              </a:rPr>
              <a:t>, 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Georgia"/>
              </a:rPr>
              <a:t>5-day intervals, 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Georgia"/>
              </a:rPr>
              <a:t>         2009</a:t>
            </a:r>
            <a:endParaRPr lang="en-US" sz="1600" dirty="0">
              <a:solidFill>
                <a:prstClr val="black"/>
              </a:solidFill>
              <a:latin typeface="Georgia"/>
            </a:endParaRPr>
          </a:p>
        </p:txBody>
      </p:sp>
      <p:pic>
        <p:nvPicPr>
          <p:cNvPr id="15" name="Picture 14" descr="SBC_timeseri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17" y="1867950"/>
            <a:ext cx="4894913" cy="28075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00568" y="1380445"/>
            <a:ext cx="294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Georgia"/>
              </a:rPr>
              <a:t>Red: Cell Counts</a:t>
            </a:r>
          </a:p>
          <a:p>
            <a:r>
              <a:rPr lang="en-US" dirty="0" smtClean="0">
                <a:solidFill>
                  <a:srgbClr val="0000FF"/>
                </a:solidFill>
                <a:latin typeface="Georgia"/>
              </a:rPr>
              <a:t>Blue: Predicted Probability </a:t>
            </a:r>
            <a:endParaRPr lang="en-US" dirty="0">
              <a:solidFill>
                <a:srgbClr val="0000FF"/>
              </a:solidFill>
              <a:latin typeface="Georgi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59209" y="4675480"/>
            <a:ext cx="4653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Georgia"/>
              </a:rPr>
              <a:t>2009 </a:t>
            </a:r>
            <a:r>
              <a:rPr lang="en-US" sz="1600" dirty="0" err="1" smtClean="0">
                <a:solidFill>
                  <a:prstClr val="black"/>
                </a:solidFill>
                <a:latin typeface="Georgia"/>
              </a:rPr>
              <a:t>Hindcast</a:t>
            </a:r>
            <a:r>
              <a:rPr lang="en-US" sz="1600" dirty="0" smtClean="0">
                <a:solidFill>
                  <a:prstClr val="black"/>
                </a:solidFill>
                <a:latin typeface="Georgia"/>
              </a:rPr>
              <a:t> versus Cell Counts, Santa Barbara</a:t>
            </a:r>
            <a:endParaRPr lang="en-US" sz="1600" dirty="0">
              <a:solidFill>
                <a:prstClr val="black"/>
              </a:solidFill>
              <a:latin typeface="Georgia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586" y="1276420"/>
            <a:ext cx="714115" cy="3377268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575358" y="293753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3E3F68"/>
                </a:solidFill>
                <a:latin typeface="Trebuchet MS"/>
              </a:rPr>
              <a:t>DINEOF - HINDCASTING </a:t>
            </a:r>
            <a:r>
              <a:rPr lang="en-US" sz="2800" b="1" i="1" dirty="0" smtClean="0">
                <a:solidFill>
                  <a:srgbClr val="3E3F68"/>
                </a:solidFill>
                <a:latin typeface="Trebuchet MS"/>
              </a:rPr>
              <a:t>Pseudo-</a:t>
            </a:r>
            <a:r>
              <a:rPr lang="en-US" sz="2800" b="1" i="1" dirty="0" err="1" smtClean="0">
                <a:solidFill>
                  <a:srgbClr val="3E3F68"/>
                </a:solidFill>
                <a:latin typeface="Trebuchet MS"/>
              </a:rPr>
              <a:t>nitzschia</a:t>
            </a:r>
            <a:endParaRPr lang="en-US" sz="2800" b="1" i="1" dirty="0">
              <a:solidFill>
                <a:srgbClr val="3E3F68"/>
              </a:solidFill>
              <a:latin typeface="Trebuchet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396" y="-42770"/>
            <a:ext cx="6506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Forecasting </a:t>
            </a:r>
            <a:r>
              <a:rPr lang="en-US" dirty="0" err="1" smtClean="0">
                <a:solidFill>
                  <a:srgbClr val="FFFFFF"/>
                </a:solidFill>
              </a:rPr>
              <a:t>HABs</a:t>
            </a:r>
            <a:r>
              <a:rPr lang="en-US" dirty="0" smtClean="0">
                <a:solidFill>
                  <a:srgbClr val="FFFFFF"/>
                </a:solidFill>
              </a:rPr>
              <a:t> in the California Current - TECHNOLOGY</a:t>
            </a:r>
          </a:p>
          <a:p>
            <a:r>
              <a:rPr lang="en-US" dirty="0" smtClean="0">
                <a:solidFill>
                  <a:prstClr val="white"/>
                </a:solidFill>
                <a:latin typeface="Georgia"/>
              </a:rPr>
              <a:t> </a:t>
            </a:r>
            <a:endParaRPr lang="en-US" dirty="0">
              <a:solidFill>
                <a:prstClr val="white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9808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396" y="-42770"/>
            <a:ext cx="739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PHASE 1.  </a:t>
            </a:r>
            <a:r>
              <a:rPr lang="en-US" dirty="0" smtClean="0">
                <a:solidFill>
                  <a:srgbClr val="FFFFFF"/>
                </a:solidFill>
              </a:rPr>
              <a:t>ENGAGING STAKEHOLDERS, PARTNERS, &amp; END USERS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01447" y="564843"/>
            <a:ext cx="5421172" cy="5521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 smtClean="0">
                <a:solidFill>
                  <a:srgbClr val="3E3F68"/>
                </a:solidFill>
                <a:latin typeface="+mj-lt"/>
                <a:ea typeface="+mj-ea"/>
                <a:cs typeface="+mj-cs"/>
              </a:rPr>
              <a:t>SURVEY TO ADDRESS USER NEEDS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3E3F6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4385805" y="1135766"/>
            <a:ext cx="4599508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1600" dirty="0" smtClean="0"/>
              <a:t>  Nine questions addressing the overall utility of the application to decision-making</a:t>
            </a:r>
          </a:p>
          <a:p>
            <a:endParaRPr lang="en-US" sz="1600" dirty="0" smtClean="0"/>
          </a:p>
          <a:p>
            <a:pPr>
              <a:buFont typeface="Wingdings" charset="2"/>
              <a:buChar char="Ø"/>
            </a:pPr>
            <a:r>
              <a:rPr lang="en-US" sz="1600" dirty="0" smtClean="0"/>
              <a:t> Request for comments and feedback to   improve the application or its visualization</a:t>
            </a:r>
          </a:p>
          <a:p>
            <a:pPr>
              <a:buFont typeface="Wingdings" charset="2"/>
              <a:buChar char="Ø"/>
            </a:pPr>
            <a:endParaRPr lang="en-US" sz="1600" dirty="0" smtClean="0"/>
          </a:p>
          <a:p>
            <a:pPr>
              <a:buFont typeface="Wingdings" charset="2"/>
              <a:buChar char="Ø"/>
            </a:pPr>
            <a:r>
              <a:rPr lang="en-US" sz="1600" dirty="0" smtClean="0"/>
              <a:t> We received feedback from aquaculture, marine mammal rescue organizations, and public health managers indicating the application is </a:t>
            </a:r>
            <a:r>
              <a:rPr lang="en-US" sz="1600" u="sng" dirty="0" smtClean="0"/>
              <a:t>useful, provides decision support, and is a marked and necessary improvement over the baseline (i.e., no early warning system for </a:t>
            </a:r>
            <a:r>
              <a:rPr lang="en-US" sz="1600" u="sng" dirty="0" err="1" smtClean="0"/>
              <a:t>domoic</a:t>
            </a:r>
            <a:r>
              <a:rPr lang="en-US" sz="1600" u="sng" dirty="0" smtClean="0"/>
              <a:t> acid)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pPr>
              <a:buFont typeface="Wingdings" charset="2"/>
              <a:buChar char="Ø"/>
            </a:pPr>
            <a:r>
              <a:rPr lang="en-US" sz="1600" dirty="0" smtClean="0"/>
              <a:t> Forewarning allows managers to optimize monetary &amp; human resources; </a:t>
            </a:r>
          </a:p>
          <a:p>
            <a:r>
              <a:rPr lang="en-US" sz="1600" dirty="0" smtClean="0"/>
              <a:t>accurate quantification of those cost savings is more challenging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4204661" y="5598698"/>
            <a:ext cx="49885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“If we determine that a broad region, say Santa Barbara and Ventura counties, respond similarly under a certain threshold probability for </a:t>
            </a:r>
            <a:r>
              <a:rPr lang="en-US" sz="1400" i="1" dirty="0" smtClean="0">
                <a:solidFill>
                  <a:srgbClr val="0000FF"/>
                </a:solidFill>
              </a:rPr>
              <a:t>Pseudo-</a:t>
            </a:r>
            <a:r>
              <a:rPr lang="en-US" sz="1400" i="1" dirty="0" err="1" smtClean="0">
                <a:solidFill>
                  <a:srgbClr val="0000FF"/>
                </a:solidFill>
              </a:rPr>
              <a:t>nitzschia</a:t>
            </a:r>
            <a:r>
              <a:rPr lang="en-US" sz="1400" dirty="0" smtClean="0">
                <a:solidFill>
                  <a:srgbClr val="0000FF"/>
                </a:solidFill>
              </a:rPr>
              <a:t>, we would have the ability to focus increased sampling effort for toxins.”</a:t>
            </a:r>
          </a:p>
          <a:p>
            <a:r>
              <a:rPr lang="en-US" sz="1400" dirty="0" smtClean="0"/>
              <a:t>                                -Gregg </a:t>
            </a:r>
            <a:r>
              <a:rPr lang="en-US" sz="1400" dirty="0" err="1" smtClean="0"/>
              <a:t>Langlois</a:t>
            </a:r>
            <a:r>
              <a:rPr lang="en-US" sz="1400" dirty="0" smtClean="0"/>
              <a:t>, CA Dept of Public Health</a:t>
            </a:r>
            <a:endParaRPr lang="en-US" sz="1400" dirty="0"/>
          </a:p>
        </p:txBody>
      </p:sp>
      <p:pic>
        <p:nvPicPr>
          <p:cNvPr id="27" name="Picture 26" descr="Screen Shot 2015-01-13 at 12.57.5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94" y="462422"/>
            <a:ext cx="3500689" cy="630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5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 rot="16200000">
            <a:off x="-761566" y="3856236"/>
            <a:ext cx="235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Domoic</a:t>
            </a:r>
            <a:r>
              <a:rPr lang="en-US" dirty="0" smtClean="0">
                <a:solidFill>
                  <a:srgbClr val="008000"/>
                </a:solidFill>
              </a:rPr>
              <a:t> Acid (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8000"/>
                </a:solidFill>
              </a:rPr>
              <a:t>g L</a:t>
            </a:r>
            <a:r>
              <a:rPr lang="en-US" baseline="30000" dirty="0" smtClean="0">
                <a:solidFill>
                  <a:srgbClr val="008000"/>
                </a:solidFill>
              </a:rPr>
              <a:t>-1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 rot="5400000">
            <a:off x="7153765" y="3852512"/>
            <a:ext cx="339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Modeled Probability of a DA Event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1717156" y="3685895"/>
            <a:ext cx="374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No. of Marine Mammal </a:t>
            </a:r>
            <a:r>
              <a:rPr lang="en-US" dirty="0" err="1" smtClean="0">
                <a:solidFill>
                  <a:schemeClr val="accent4"/>
                </a:solidFill>
              </a:rPr>
              <a:t>Strandings</a:t>
            </a:r>
            <a:endParaRPr lang="en-US" dirty="0" smtClean="0">
              <a:solidFill>
                <a:schemeClr val="accent4"/>
              </a:solidFill>
            </a:endParaRPr>
          </a:p>
        </p:txBody>
      </p:sp>
      <p:pic>
        <p:nvPicPr>
          <p:cNvPr id="26" name="Picture 25" descr="PDAmod_PDAobs_mussel&amp;strandings.png"/>
          <p:cNvPicPr>
            <a:picLocks noChangeAspect="1"/>
          </p:cNvPicPr>
          <p:nvPr/>
        </p:nvPicPr>
        <p:blipFill>
          <a:blip r:embed="rId3"/>
          <a:srcRect r="9833"/>
          <a:stretch>
            <a:fillRect/>
          </a:stretch>
        </p:blipFill>
        <p:spPr>
          <a:xfrm>
            <a:off x="520228" y="2021420"/>
            <a:ext cx="8105754" cy="4772343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947322" y="5267777"/>
            <a:ext cx="7307913" cy="1588"/>
          </a:xfrm>
          <a:prstGeom prst="line">
            <a:avLst/>
          </a:prstGeom>
          <a:ln w="12700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84862" y="4997799"/>
            <a:ext cx="1813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reg. limit = 20 </a:t>
            </a:r>
            <a:r>
              <a:rPr lang="en-US" sz="16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8000"/>
                </a:solidFill>
              </a:rPr>
              <a:t>g/</a:t>
            </a:r>
            <a:r>
              <a:rPr lang="en-US" sz="1600" dirty="0" err="1" smtClean="0">
                <a:solidFill>
                  <a:srgbClr val="008000"/>
                </a:solidFill>
              </a:rPr>
              <a:t>g</a:t>
            </a:r>
            <a:endParaRPr lang="en-US" sz="1600" dirty="0">
              <a:solidFill>
                <a:srgbClr val="00800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973592" y="3569258"/>
            <a:ext cx="7307913" cy="1588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127895" y="3307870"/>
            <a:ext cx="2600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Optimized Pred. Pt. = 0.6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119229" y="768877"/>
            <a:ext cx="6358373" cy="1006178"/>
            <a:chOff x="1251497" y="1195566"/>
            <a:chExt cx="6358373" cy="1006178"/>
          </a:xfrm>
        </p:grpSpPr>
        <p:sp>
          <p:nvSpPr>
            <p:cNvPr id="19" name="TextBox 18"/>
            <p:cNvSpPr txBox="1"/>
            <p:nvPr/>
          </p:nvSpPr>
          <p:spPr>
            <a:xfrm>
              <a:off x="4738997" y="1239484"/>
              <a:ext cx="287087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Forecasted </a:t>
              </a:r>
              <a:r>
                <a:rPr lang="en-US" sz="1600" dirty="0" err="1" smtClean="0"/>
                <a:t>Domoic</a:t>
              </a:r>
              <a:r>
                <a:rPr lang="en-US" sz="1600" dirty="0" smtClean="0"/>
                <a:t> Acid</a:t>
              </a:r>
            </a:p>
            <a:p>
              <a:r>
                <a:rPr lang="en-US" sz="1400" dirty="0" smtClean="0"/>
                <a:t>(running mean at SC Wharf pixel)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51497" y="1195566"/>
              <a:ext cx="22714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SC Wharf </a:t>
              </a:r>
              <a:r>
                <a:rPr lang="en-US" sz="1600" dirty="0" err="1" smtClean="0"/>
                <a:t>Domoic</a:t>
              </a:r>
              <a:r>
                <a:rPr lang="en-US" sz="1600" dirty="0" smtClean="0"/>
                <a:t> Acid</a:t>
              </a:r>
              <a:endParaRPr lang="en-US" sz="1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51497" y="1616968"/>
              <a:ext cx="255670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Monthly Mean </a:t>
              </a:r>
              <a:r>
                <a:rPr lang="en-US" sz="1600" dirty="0" err="1" smtClean="0"/>
                <a:t>Strandings</a:t>
              </a:r>
              <a:endParaRPr lang="en-US" sz="1600" dirty="0" smtClean="0"/>
            </a:p>
            <a:p>
              <a:r>
                <a:rPr lang="en-US" sz="1600" dirty="0"/>
                <a:t>f</a:t>
              </a:r>
              <a:r>
                <a:rPr lang="en-US" sz="1600" dirty="0" smtClean="0"/>
                <a:t>or Central California</a:t>
              </a:r>
              <a:endParaRPr lang="en-US" sz="1600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835358" y="1979514"/>
              <a:ext cx="449145" cy="1588"/>
            </a:xfrm>
            <a:prstGeom prst="line">
              <a:avLst/>
            </a:prstGeom>
            <a:ln w="34925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258396" y="1402767"/>
              <a:ext cx="20448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Mussel </a:t>
              </a:r>
              <a:r>
                <a:rPr lang="en-US" sz="1600" dirty="0" err="1" smtClean="0"/>
                <a:t>Domoic</a:t>
              </a:r>
              <a:r>
                <a:rPr lang="en-US" sz="1600" dirty="0" smtClean="0"/>
                <a:t> Acid</a:t>
              </a:r>
              <a:endParaRPr lang="en-US" sz="1600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3832630" y="1616968"/>
              <a:ext cx="449145" cy="1588"/>
            </a:xfrm>
            <a:prstGeom prst="line">
              <a:avLst/>
            </a:prstGeom>
            <a:ln w="34925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822785" y="1402767"/>
              <a:ext cx="449145" cy="1588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7121254" y="1329990"/>
              <a:ext cx="166562" cy="14994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62230" y="1305618"/>
            <a:ext cx="3864913" cy="1501799"/>
            <a:chOff x="3862230" y="1305618"/>
            <a:chExt cx="3864913" cy="1501799"/>
          </a:xfrm>
        </p:grpSpPr>
        <p:sp>
          <p:nvSpPr>
            <p:cNvPr id="34" name="4-Point Star 33"/>
            <p:cNvSpPr/>
            <p:nvPr/>
          </p:nvSpPr>
          <p:spPr>
            <a:xfrm>
              <a:off x="3862230" y="2437184"/>
              <a:ext cx="412750" cy="346582"/>
            </a:xfrm>
            <a:prstGeom prst="star4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4-Point Star 34"/>
            <p:cNvSpPr/>
            <p:nvPr/>
          </p:nvSpPr>
          <p:spPr>
            <a:xfrm>
              <a:off x="6033067" y="2454120"/>
              <a:ext cx="412750" cy="346582"/>
            </a:xfrm>
            <a:prstGeom prst="star4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4-Point Star 35"/>
            <p:cNvSpPr/>
            <p:nvPr/>
          </p:nvSpPr>
          <p:spPr>
            <a:xfrm>
              <a:off x="6604918" y="2460835"/>
              <a:ext cx="412750" cy="346582"/>
            </a:xfrm>
            <a:prstGeom prst="star4">
              <a:avLst>
                <a:gd name="adj" fmla="val 125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4-Point Star 36"/>
            <p:cNvSpPr/>
            <p:nvPr/>
          </p:nvSpPr>
          <p:spPr>
            <a:xfrm>
              <a:off x="7236178" y="2446659"/>
              <a:ext cx="412750" cy="346582"/>
            </a:xfrm>
            <a:prstGeom prst="star4">
              <a:avLst>
                <a:gd name="adj" fmla="val 125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4-Point Star 37"/>
            <p:cNvSpPr/>
            <p:nvPr/>
          </p:nvSpPr>
          <p:spPr>
            <a:xfrm>
              <a:off x="7538456" y="1604970"/>
              <a:ext cx="188687" cy="171703"/>
            </a:xfrm>
            <a:prstGeom prst="star4">
              <a:avLst>
                <a:gd name="adj" fmla="val 125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611226" y="1305618"/>
              <a:ext cx="3001242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Citizen Scientist Stranding </a:t>
              </a:r>
              <a:r>
                <a:rPr lang="en-US" sz="1600" dirty="0" err="1" smtClean="0"/>
                <a:t>Obs</a:t>
              </a:r>
              <a:endParaRPr lang="en-US" sz="1600" dirty="0" smtClean="0"/>
            </a:p>
            <a:p>
              <a:r>
                <a:rPr lang="en-US" sz="1400" dirty="0" smtClean="0"/>
                <a:t>(= 1 marine mammal) *S. Haddock</a:t>
              </a:r>
            </a:p>
            <a:p>
              <a:endParaRPr lang="en-US" sz="1600" dirty="0" smtClean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5396" y="-42770"/>
            <a:ext cx="8856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PHASE 2 . SKILL ASSESSMENT – MODEL </a:t>
            </a:r>
            <a:r>
              <a:rPr lang="en-US" i="1" dirty="0" smtClean="0">
                <a:solidFill>
                  <a:schemeClr val="bg1"/>
                </a:solidFill>
              </a:rPr>
              <a:t>vs.</a:t>
            </a:r>
            <a:r>
              <a:rPr lang="en-US" dirty="0" smtClean="0">
                <a:solidFill>
                  <a:schemeClr val="bg1"/>
                </a:solidFill>
              </a:rPr>
              <a:t> CROWDSOURCED OBSERVATIONS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396" y="-42770"/>
            <a:ext cx="607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PHASE 1.  ENGAGING THE PARTNER ORGANIZATION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6038" y="669819"/>
            <a:ext cx="7719534" cy="5521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3E3F68"/>
                </a:solidFill>
                <a:latin typeface="+mj-lt"/>
                <a:ea typeface="+mj-ea"/>
                <a:cs typeface="+mj-cs"/>
              </a:rPr>
              <a:t>MEASURING FEASIBILITY-PHASE BENEFITS TO OUR END USERS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9170" y="3313047"/>
            <a:ext cx="8231445" cy="34163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u="sng" dirty="0" smtClean="0"/>
              <a:t>Metrics for Feasibility Assessment</a:t>
            </a:r>
            <a:r>
              <a:rPr lang="en-US" dirty="0" smtClean="0"/>
              <a:t>:</a:t>
            </a:r>
          </a:p>
          <a:p>
            <a:pPr marL="342900" indent="-342900" algn="just">
              <a:buAutoNum type="arabicParenR"/>
            </a:pPr>
            <a:r>
              <a:rPr lang="en-US" dirty="0" smtClean="0">
                <a:solidFill>
                  <a:srgbClr val="000000"/>
                </a:solidFill>
              </a:rPr>
              <a:t>Forecast &amp; Analysis Tool 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</a:rPr>
              <a:t>☐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342900" lvl="1" indent="-342900" algn="just"/>
            <a:r>
              <a:rPr lang="en-US" dirty="0" smtClean="0"/>
              <a:t>	-being developed in close partnership with NOAA NOS, on-going (Phase 2)</a:t>
            </a:r>
          </a:p>
          <a:p>
            <a:pPr marL="342900" indent="-342900" algn="just">
              <a:buAutoNum type="arabicParenR"/>
            </a:pPr>
            <a:r>
              <a:rPr lang="en-US" dirty="0" smtClean="0"/>
              <a:t>User/Satisfaction Feedback  </a:t>
            </a:r>
            <a:r>
              <a:rPr lang="en-US" sz="2400" dirty="0" err="1" smtClean="0">
                <a:latin typeface="Wingdings"/>
                <a:ea typeface="Wingdings"/>
                <a:cs typeface="Wingdings"/>
              </a:rPr>
              <a:t></a:t>
            </a:r>
            <a:endParaRPr lang="en-US" sz="2400" dirty="0" smtClean="0"/>
          </a:p>
          <a:p>
            <a:pPr marL="342900" indent="-342900" algn="just">
              <a:buAutoNum type="arabicParenR"/>
            </a:pPr>
            <a:r>
              <a:rPr lang="en-US" dirty="0" smtClean="0">
                <a:solidFill>
                  <a:srgbClr val="000000"/>
                </a:solidFill>
              </a:rPr>
              <a:t>HAB Forecast Skill Assessment  </a:t>
            </a:r>
            <a:r>
              <a:rPr lang="en-US" sz="24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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342900" indent="-342900" algn="just"/>
            <a:r>
              <a:rPr lang="en-US" dirty="0" smtClean="0">
                <a:solidFill>
                  <a:srgbClr val="FF0000"/>
                </a:solidFill>
              </a:rPr>
              <a:t>     </a:t>
            </a:r>
            <a:r>
              <a:rPr lang="en-US" dirty="0" smtClean="0"/>
              <a:t>-incorporates </a:t>
            </a:r>
            <a:r>
              <a:rPr lang="en-US" dirty="0" err="1" smtClean="0"/>
              <a:t>crowdsourced</a:t>
            </a:r>
            <a:r>
              <a:rPr lang="en-US" dirty="0" smtClean="0"/>
              <a:t> observations of marine mammal </a:t>
            </a:r>
            <a:r>
              <a:rPr lang="en-US" dirty="0" err="1" smtClean="0"/>
              <a:t>strandings</a:t>
            </a:r>
            <a:endParaRPr lang="en-US" dirty="0" smtClean="0"/>
          </a:p>
          <a:p>
            <a:pPr marL="342900" indent="-342900" algn="just"/>
            <a:r>
              <a:rPr lang="en-US" dirty="0" smtClean="0"/>
              <a:t>4)  Accuracy and Optimization of the DINEOF Fields  </a:t>
            </a:r>
            <a:r>
              <a:rPr lang="en-US" sz="2400" dirty="0" err="1" smtClean="0">
                <a:latin typeface="Wingdings"/>
                <a:ea typeface="Wingdings"/>
                <a:cs typeface="Wingdings"/>
              </a:rPr>
              <a:t></a:t>
            </a:r>
            <a:endParaRPr lang="en-US" sz="2400" dirty="0" smtClean="0"/>
          </a:p>
          <a:p>
            <a:pPr marL="342900" indent="-342900" algn="just"/>
            <a:r>
              <a:rPr lang="en-US" dirty="0" smtClean="0"/>
              <a:t>5)  Successful merger of DINEOF and ROMS output for forcing</a:t>
            </a:r>
          </a:p>
          <a:p>
            <a:pPr marL="342900" indent="-342900" algn="just"/>
            <a:r>
              <a:rPr lang="en-US" dirty="0" smtClean="0"/>
              <a:t>      HAB model predictions  </a:t>
            </a:r>
            <a:r>
              <a:rPr lang="en-US" sz="2400" dirty="0" err="1" smtClean="0">
                <a:latin typeface="Wingdings"/>
                <a:ea typeface="Wingdings"/>
                <a:cs typeface="Wingdings"/>
              </a:rPr>
              <a:t></a:t>
            </a:r>
            <a:r>
              <a:rPr lang="en-US" sz="2400" dirty="0" smtClean="0"/>
              <a:t>  </a:t>
            </a:r>
            <a:r>
              <a:rPr lang="en-US" dirty="0" smtClean="0"/>
              <a:t>                                                                                       </a:t>
            </a:r>
          </a:p>
          <a:p>
            <a:pPr marL="342900" indent="-342900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1428" y="1460812"/>
            <a:ext cx="85958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dirty="0" smtClean="0"/>
              <a:t> Met with NOS liaison Rick </a:t>
            </a:r>
            <a:r>
              <a:rPr lang="en-US" dirty="0" err="1" smtClean="0"/>
              <a:t>Stumpf</a:t>
            </a:r>
            <a:r>
              <a:rPr lang="en-US" dirty="0" smtClean="0"/>
              <a:t> twice to develop a Phase 1 Plan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 Multiple phone conversations with Rick </a:t>
            </a:r>
            <a:r>
              <a:rPr lang="en-US" dirty="0" err="1" smtClean="0"/>
              <a:t>Stumpf</a:t>
            </a:r>
            <a:r>
              <a:rPr lang="en-US" dirty="0" smtClean="0"/>
              <a:t> and David Green</a:t>
            </a:r>
          </a:p>
          <a:p>
            <a:r>
              <a:rPr lang="en-US" dirty="0" smtClean="0"/>
              <a:t>    (formerly at NWS) throughout Phase 1 to ensure future integration</a:t>
            </a:r>
          </a:p>
        </p:txBody>
      </p:sp>
      <p:pic>
        <p:nvPicPr>
          <p:cNvPr id="13" name="Picture 12" descr="rick_pic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669" y="1361425"/>
            <a:ext cx="1067172" cy="9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5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522642" y="499448"/>
            <a:ext cx="7719534" cy="5521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3E3F68"/>
                </a:solidFill>
                <a:latin typeface="+mj-lt"/>
                <a:ea typeface="+mj-ea"/>
                <a:cs typeface="+mj-cs"/>
              </a:rPr>
              <a:t>STRENGTHS &amp; WEAKNESSES OF OUR APPROACH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396" y="-42770"/>
            <a:ext cx="4672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PHASE 2 . DEVELOPMENT CHALLENGES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-89014" y="969183"/>
            <a:ext cx="2827498" cy="2828328"/>
            <a:chOff x="-205464" y="1003885"/>
            <a:chExt cx="2827498" cy="2828328"/>
          </a:xfrm>
        </p:grpSpPr>
        <p:sp>
          <p:nvSpPr>
            <p:cNvPr id="56" name="Text Box 3"/>
            <p:cNvSpPr txBox="1">
              <a:spLocks noChangeArrowheads="1"/>
            </p:cNvSpPr>
            <p:nvPr/>
          </p:nvSpPr>
          <p:spPr bwMode="auto">
            <a:xfrm>
              <a:off x="-205464" y="1007851"/>
              <a:ext cx="2827498" cy="361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latin typeface="Cambria" pitchFamily="-108" charset="0"/>
                  <a:ea typeface="Times New Roman" pitchFamily="-108" charset="0"/>
                </a:rPr>
                <a:t>2-D MODIS IMAGERY</a:t>
              </a:r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-74745" y="1003885"/>
              <a:ext cx="2312545" cy="2828328"/>
              <a:chOff x="-59266" y="1024564"/>
              <a:chExt cx="2312545" cy="2828328"/>
            </a:xfrm>
          </p:grpSpPr>
          <p:sp>
            <p:nvSpPr>
              <p:cNvPr id="57" name="AutoShape 4"/>
              <p:cNvSpPr>
                <a:spLocks noChangeArrowheads="1"/>
              </p:cNvSpPr>
              <p:nvPr/>
            </p:nvSpPr>
            <p:spPr bwMode="auto">
              <a:xfrm>
                <a:off x="-1" y="1355822"/>
                <a:ext cx="2253279" cy="996574"/>
              </a:xfrm>
              <a:prstGeom prst="flowChartProcess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 i="1" dirty="0" err="1" smtClean="0">
                    <a:latin typeface="Cambria" pitchFamily="-108" charset="0"/>
                    <a:ea typeface="Times New Roman" pitchFamily="-108" charset="0"/>
                  </a:rPr>
                  <a:t>w</a:t>
                </a:r>
                <a:r>
                  <a:rPr kumimoji="0" lang="en-US" sz="1400" b="0" i="1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108" charset="0"/>
                    <a:ea typeface="Times New Roman" pitchFamily="-108" charset="0"/>
                  </a:rPr>
                  <a:t>get</a:t>
                </a:r>
                <a:r>
                  <a:rPr kumimoji="0" lang="en-US" sz="14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108" charset="0"/>
                    <a:ea typeface="Times New Roman" pitchFamily="-108" charset="0"/>
                  </a:rPr>
                  <a:t> </a:t>
                </a:r>
                <a:r>
                  <a:rPr lang="en-US" sz="1400" dirty="0" smtClean="0">
                    <a:latin typeface="Cambria" pitchFamily="-108" charset="0"/>
                    <a:ea typeface="Times New Roman" pitchFamily="-108" charset="0"/>
                  </a:rPr>
                  <a:t>MODIS files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 dirty="0" smtClean="0">
                    <a:latin typeface="Cambria" pitchFamily="-108" charset="0"/>
                    <a:ea typeface="Times New Roman" pitchFamily="-108" charset="0"/>
                  </a:rPr>
                  <a:t>(OBPG subscription);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 i="1" dirty="0" smtClean="0">
                    <a:latin typeface="Cambria" pitchFamily="-108" charset="0"/>
                    <a:ea typeface="Times New Roman" pitchFamily="-108" charset="0"/>
                  </a:rPr>
                  <a:t>l2gen</a:t>
                </a:r>
                <a:r>
                  <a:rPr lang="en-US" sz="1400" dirty="0" smtClean="0">
                    <a:latin typeface="Cambria" pitchFamily="-108" charset="0"/>
                    <a:ea typeface="Times New Roman" pitchFamily="-108" charset="0"/>
                  </a:rPr>
                  <a:t> – Python/</a:t>
                </a:r>
                <a:r>
                  <a:rPr lang="en-US" sz="1400" dirty="0" err="1" smtClean="0">
                    <a:latin typeface="Cambria" pitchFamily="-108" charset="0"/>
                    <a:ea typeface="Times New Roman" pitchFamily="-108" charset="0"/>
                  </a:rPr>
                  <a:t>SeaDAS</a:t>
                </a:r>
                <a:r>
                  <a:rPr lang="en-US" sz="1400" dirty="0" smtClean="0">
                    <a:latin typeface="Cambria" pitchFamily="-108" charset="0"/>
                    <a:ea typeface="Times New Roman" pitchFamily="-108" charset="0"/>
                  </a:rPr>
                  <a:t>  routine to process L1 to L2</a:t>
                </a:r>
              </a:p>
            </p:txBody>
          </p:sp>
          <p:sp>
            <p:nvSpPr>
              <p:cNvPr id="59" name="AutoShape 4"/>
              <p:cNvSpPr>
                <a:spLocks noChangeArrowheads="1"/>
              </p:cNvSpPr>
              <p:nvPr/>
            </p:nvSpPr>
            <p:spPr bwMode="auto">
              <a:xfrm>
                <a:off x="1" y="2352396"/>
                <a:ext cx="2253278" cy="1500496"/>
              </a:xfrm>
              <a:prstGeom prst="flowChartProcess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1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sz="1400" dirty="0" smtClean="0">
                    <a:latin typeface="Cambria" pitchFamily="-108" charset="0"/>
                    <a:ea typeface="Times New Roman" pitchFamily="-108" charset="0"/>
                  </a:rPr>
                  <a:t>Potential difficulty with   Python </a:t>
                </a:r>
                <a:r>
                  <a:rPr lang="en-US" sz="1400" dirty="0" err="1" smtClean="0">
                    <a:latin typeface="Cambria" pitchFamily="-108" charset="0"/>
                    <a:ea typeface="Times New Roman" pitchFamily="-108" charset="0"/>
                  </a:rPr>
                  <a:t>subprocess</a:t>
                </a:r>
                <a:r>
                  <a:rPr lang="en-US" sz="1400" dirty="0" smtClean="0">
                    <a:latin typeface="Cambria" pitchFamily="-108" charset="0"/>
                    <a:ea typeface="Times New Roman" pitchFamily="-108" charset="0"/>
                  </a:rPr>
                  <a:t> (</a:t>
                </a:r>
                <a:r>
                  <a:rPr lang="en-US" sz="1400" dirty="0" err="1" smtClean="0">
                    <a:latin typeface="Cambria" pitchFamily="-108" charset="0"/>
                    <a:ea typeface="Times New Roman" pitchFamily="-108" charset="0"/>
                  </a:rPr>
                  <a:t>gpt.sh</a:t>
                </a:r>
                <a:r>
                  <a:rPr lang="en-US" sz="1400" dirty="0" smtClean="0">
                    <a:latin typeface="Cambria" pitchFamily="-108" charset="0"/>
                    <a:ea typeface="Times New Roman" pitchFamily="-108" charset="0"/>
                  </a:rPr>
                  <a:t>)  to extract region and </a:t>
                </a:r>
              </a:p>
              <a:p>
                <a:pPr lvl="0" algn="ctr"/>
                <a:r>
                  <a:rPr lang="en-US" sz="1400" dirty="0" smtClean="0">
                    <a:latin typeface="Cambria" pitchFamily="-108" charset="0"/>
                    <a:ea typeface="Times New Roman" pitchFamily="-108" charset="0"/>
                  </a:rPr>
                  <a:t>bands of interest</a:t>
                </a:r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>
                <a:off x="-59266" y="1024564"/>
                <a:ext cx="275661" cy="307777"/>
                <a:chOff x="201744" y="427840"/>
                <a:chExt cx="275661" cy="307777"/>
              </a:xfrm>
            </p:grpSpPr>
            <p:sp>
              <p:nvSpPr>
                <p:cNvPr id="61" name="Oval 60"/>
                <p:cNvSpPr/>
                <p:nvPr/>
              </p:nvSpPr>
              <p:spPr>
                <a:xfrm>
                  <a:off x="211833" y="477385"/>
                  <a:ext cx="251717" cy="2455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201744" y="427840"/>
                  <a:ext cx="27566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1</a:t>
                  </a:r>
                  <a:endParaRPr lang="en-US" sz="1400" dirty="0"/>
                </a:p>
              </p:txBody>
            </p:sp>
          </p:grpSp>
        </p:grpSp>
      </p:grpSp>
      <p:grpSp>
        <p:nvGrpSpPr>
          <p:cNvPr id="113" name="Group 112"/>
          <p:cNvGrpSpPr/>
          <p:nvPr/>
        </p:nvGrpSpPr>
        <p:grpSpPr>
          <a:xfrm>
            <a:off x="2287992" y="969183"/>
            <a:ext cx="3726187" cy="2863030"/>
            <a:chOff x="1651996" y="1013521"/>
            <a:chExt cx="3726187" cy="2863030"/>
          </a:xfrm>
        </p:grpSpPr>
        <p:grpSp>
          <p:nvGrpSpPr>
            <p:cNvPr id="112" name="Group 111"/>
            <p:cNvGrpSpPr/>
            <p:nvPr/>
          </p:nvGrpSpPr>
          <p:grpSpPr>
            <a:xfrm>
              <a:off x="1651996" y="1013521"/>
              <a:ext cx="3726187" cy="2863030"/>
              <a:chOff x="1651996" y="1013521"/>
              <a:chExt cx="3726187" cy="2863030"/>
            </a:xfrm>
          </p:grpSpPr>
          <p:cxnSp>
            <p:nvCxnSpPr>
              <p:cNvPr id="58" name="AutoShape 31"/>
              <p:cNvCxnSpPr>
                <a:cxnSpLocks noChangeShapeType="1"/>
              </p:cNvCxnSpPr>
              <p:nvPr/>
            </p:nvCxnSpPr>
            <p:spPr bwMode="auto">
              <a:xfrm>
                <a:off x="1651996" y="2288617"/>
                <a:ext cx="406320" cy="1588"/>
              </a:xfrm>
              <a:prstGeom prst="straightConnector1">
                <a:avLst/>
              </a:prstGeom>
              <a:noFill/>
              <a:ln w="44450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3" name="Text Box 9"/>
              <p:cNvSpPr txBox="1">
                <a:spLocks noChangeArrowheads="1"/>
              </p:cNvSpPr>
              <p:nvPr/>
            </p:nvSpPr>
            <p:spPr bwMode="auto">
              <a:xfrm>
                <a:off x="2113443" y="1019060"/>
                <a:ext cx="3076427" cy="50783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 smtClean="0">
                    <a:latin typeface="Cambria" pitchFamily="-108" charset="0"/>
                    <a:ea typeface="Times New Roman" pitchFamily="-108" charset="0"/>
                  </a:rPr>
                  <a:t>3-D ROMS 3-day Forecast </a:t>
                </a: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rgbClr val="008E40"/>
                  </a:solidFill>
                  <a:effectLst/>
                  <a:latin typeface="Cambria" pitchFamily="-108" charset="0"/>
                  <a:ea typeface="Times New Roman" pitchFamily="-108" charset="0"/>
                </a:endParaRP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2146572" y="1013521"/>
                <a:ext cx="275661" cy="523220"/>
                <a:chOff x="-19116" y="427840"/>
                <a:chExt cx="275661" cy="523220"/>
              </a:xfrm>
            </p:grpSpPr>
            <p:sp>
              <p:nvSpPr>
                <p:cNvPr id="65" name="Oval 64"/>
                <p:cNvSpPr/>
                <p:nvPr/>
              </p:nvSpPr>
              <p:spPr>
                <a:xfrm>
                  <a:off x="2016" y="477385"/>
                  <a:ext cx="251717" cy="2455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-19116" y="427840"/>
                  <a:ext cx="27566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2</a:t>
                  </a:r>
                  <a:endParaRPr lang="en-US" sz="1400" dirty="0"/>
                </a:p>
              </p:txBody>
            </p:sp>
          </p:grpSp>
          <p:sp>
            <p:nvSpPr>
              <p:cNvPr id="67" name="Rectangle 66"/>
              <p:cNvSpPr/>
              <p:nvPr/>
            </p:nvSpPr>
            <p:spPr>
              <a:xfrm>
                <a:off x="2064468" y="1355822"/>
                <a:ext cx="3313715" cy="68118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2162037" y="1300878"/>
                <a:ext cx="3105706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 smtClean="0">
                    <a:latin typeface="Cambria" pitchFamily="-108" charset="0"/>
                    <a:ea typeface="Times New Roman" pitchFamily="-108" charset="0"/>
                  </a:rPr>
                  <a:t>Script to grab ROMS SST and SSS forecasts from RSS data portal;</a:t>
                </a:r>
              </a:p>
              <a:p>
                <a:pPr lvl="0"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 smtClean="0">
                    <a:latin typeface="Cambria" pitchFamily="-108" charset="0"/>
                    <a:ea typeface="Times New Roman" pitchFamily="-108" charset="0"/>
                  </a:rPr>
                  <a:t>averaging 4-hr runs to get daily value</a:t>
                </a: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064469" y="2050613"/>
                <a:ext cx="3313714" cy="1825938"/>
              </a:xfrm>
              <a:prstGeom prst="rect">
                <a:avLst/>
              </a:prstGeom>
              <a:noFill/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Rectangle 69"/>
            <p:cNvSpPr/>
            <p:nvPr/>
          </p:nvSpPr>
          <p:spPr>
            <a:xfrm>
              <a:off x="2168801" y="2037010"/>
              <a:ext cx="3076427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lvl="0" indent="-228600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latin typeface="Cambria" pitchFamily="-108" charset="0"/>
                  <a:ea typeface="Times New Roman" pitchFamily="-108" charset="0"/>
                </a:rPr>
                <a:t>1) Flag files containing </a:t>
              </a:r>
            </a:p>
            <a:p>
              <a:pPr marL="228600" lvl="0" indent="-228600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latin typeface="Cambria" pitchFamily="-108" charset="0"/>
                  <a:ea typeface="Times New Roman" pitchFamily="-108" charset="0"/>
                </a:rPr>
                <a:t>ZERO values</a:t>
              </a:r>
            </a:p>
            <a:p>
              <a:pPr marL="228600" lvl="0" indent="-228600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latin typeface="Cambria" pitchFamily="-108" charset="0"/>
                  <a:ea typeface="Times New Roman" pitchFamily="-108" charset="0"/>
                </a:rPr>
                <a:t>2) Issue with THREDDS server at RSS; intermittency of data acquisition due to only partial download of “latest” cached file; using </a:t>
              </a:r>
              <a:r>
                <a:rPr lang="en-US" sz="1400" dirty="0" err="1" smtClean="0">
                  <a:latin typeface="Cambria" pitchFamily="-108" charset="0"/>
                  <a:ea typeface="Times New Roman" pitchFamily="-108" charset="0"/>
                </a:rPr>
                <a:t>Wireshark</a:t>
              </a:r>
              <a:r>
                <a:rPr lang="en-US" sz="1400" dirty="0" smtClean="0">
                  <a:latin typeface="Cambria" pitchFamily="-108" charset="0"/>
                  <a:ea typeface="Times New Roman" pitchFamily="-108" charset="0"/>
                </a:rPr>
                <a:t> to track packets and determine a solution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5981050" y="964152"/>
            <a:ext cx="3420719" cy="3295548"/>
            <a:chOff x="5981050" y="964152"/>
            <a:chExt cx="3420719" cy="3295548"/>
          </a:xfrm>
        </p:grpSpPr>
        <p:sp>
          <p:nvSpPr>
            <p:cNvPr id="72" name="Text Box 28"/>
            <p:cNvSpPr txBox="1">
              <a:spLocks noChangeArrowheads="1"/>
            </p:cNvSpPr>
            <p:nvPr/>
          </p:nvSpPr>
          <p:spPr bwMode="auto">
            <a:xfrm>
              <a:off x="6374382" y="964152"/>
              <a:ext cx="3027387" cy="58477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latin typeface="Cambria" pitchFamily="-108" charset="0"/>
                  <a:ea typeface="Times New Roman" pitchFamily="-108" charset="0"/>
                </a:rPr>
                <a:t>Interpolated satellite images</a:t>
              </a:r>
            </a:p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latin typeface="Cambria" pitchFamily="-108" charset="0"/>
                  <a:ea typeface="Times New Roman" pitchFamily="-108" charset="0"/>
                </a:rPr>
                <a:t> (and error estimates)</a:t>
              </a: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6112576" y="1018728"/>
              <a:ext cx="275661" cy="307777"/>
              <a:chOff x="201744" y="427840"/>
              <a:chExt cx="275661" cy="307777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211833" y="477385"/>
                <a:ext cx="251717" cy="2455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201744" y="427840"/>
                <a:ext cx="2756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3</a:t>
                </a:r>
                <a:endParaRPr lang="en-US" sz="1400" dirty="0"/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>
              <a:off x="6297081" y="1492403"/>
              <a:ext cx="2797490" cy="2767297"/>
              <a:chOff x="6392700" y="1679824"/>
              <a:chExt cx="2797490" cy="2767297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6458285" y="1679824"/>
                <a:ext cx="2731905" cy="738664"/>
                <a:chOff x="6458285" y="1679824"/>
                <a:chExt cx="2731905" cy="738664"/>
              </a:xfrm>
            </p:grpSpPr>
            <p:sp>
              <p:nvSpPr>
                <p:cNvPr id="76" name="Rectangle 75"/>
                <p:cNvSpPr/>
                <p:nvPr/>
              </p:nvSpPr>
              <p:spPr>
                <a:xfrm>
                  <a:off x="6458947" y="1679824"/>
                  <a:ext cx="2731243" cy="735972"/>
                </a:xfrm>
                <a:prstGeom prst="rect">
                  <a:avLst/>
                </a:prstGeom>
                <a:solidFill>
                  <a:srgbClr val="8CB732"/>
                </a:solidFill>
                <a:ln w="22225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6458285" y="1679824"/>
                  <a:ext cx="2652586" cy="7386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 smtClean="0">
                      <a:latin typeface="Cambria" pitchFamily="-108" charset="0"/>
                      <a:ea typeface="Times New Roman" pitchFamily="-108" charset="0"/>
                    </a:rPr>
                    <a:t>Running DINEOF on L2 </a:t>
                  </a:r>
                  <a:r>
                    <a:rPr lang="en-US" sz="1400" dirty="0" err="1" smtClean="0">
                      <a:latin typeface="Cambria" pitchFamily="-108" charset="0"/>
                      <a:ea typeface="Times New Roman" pitchFamily="-108" charset="0"/>
                    </a:rPr>
                    <a:t>netCDF</a:t>
                  </a:r>
                  <a:r>
                    <a:rPr lang="en-US" sz="1400" dirty="0" smtClean="0">
                      <a:latin typeface="Cambria" pitchFamily="-108" charset="0"/>
                      <a:ea typeface="Times New Roman" pitchFamily="-108" charset="0"/>
                    </a:rPr>
                    <a:t> files on ROMS model domain </a:t>
                  </a:r>
                </a:p>
                <a:p>
                  <a:pPr lvl="0"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 smtClean="0">
                      <a:latin typeface="Cambria" pitchFamily="-108" charset="0"/>
                      <a:ea typeface="Times New Roman" pitchFamily="-108" charset="0"/>
                    </a:rPr>
                    <a:t>(351 </a:t>
                  </a:r>
                  <a:r>
                    <a:rPr lang="en-US" sz="1400" dirty="0" err="1" smtClean="0">
                      <a:latin typeface="Cambria" pitchFamily="-108" charset="0"/>
                      <a:ea typeface="Times New Roman" pitchFamily="-108" charset="0"/>
                    </a:rPr>
                    <a:t>x</a:t>
                  </a:r>
                  <a:r>
                    <a:rPr lang="en-US" sz="1400" dirty="0" smtClean="0">
                      <a:latin typeface="Cambria" pitchFamily="-108" charset="0"/>
                      <a:ea typeface="Times New Roman" pitchFamily="-108" charset="0"/>
                    </a:rPr>
                    <a:t> 391 </a:t>
                  </a:r>
                  <a:r>
                    <a:rPr lang="en-US" sz="1400" dirty="0" err="1" smtClean="0">
                      <a:latin typeface="Cambria" pitchFamily="-108" charset="0"/>
                      <a:ea typeface="Times New Roman" pitchFamily="-108" charset="0"/>
                    </a:rPr>
                    <a:t>x</a:t>
                  </a:r>
                  <a:r>
                    <a:rPr lang="en-US" sz="1400" dirty="0" smtClean="0">
                      <a:latin typeface="Cambria" pitchFamily="-108" charset="0"/>
                      <a:ea typeface="Times New Roman" pitchFamily="-108" charset="0"/>
                    </a:rPr>
                    <a:t> time)</a:t>
                  </a:r>
                  <a:endParaRPr lang="en-US" sz="1400" dirty="0"/>
                </a:p>
              </p:txBody>
            </p:sp>
          </p:grpSp>
          <p:grpSp>
            <p:nvGrpSpPr>
              <p:cNvPr id="119" name="Group 118"/>
              <p:cNvGrpSpPr/>
              <p:nvPr/>
            </p:nvGrpSpPr>
            <p:grpSpPr>
              <a:xfrm>
                <a:off x="6392700" y="2415796"/>
                <a:ext cx="2797490" cy="2031325"/>
                <a:chOff x="6306525" y="2086643"/>
                <a:chExt cx="2797490" cy="2031325"/>
              </a:xfrm>
            </p:grpSpPr>
            <p:sp>
              <p:nvSpPr>
                <p:cNvPr id="71" name="Rectangle 70"/>
                <p:cNvSpPr/>
                <p:nvPr/>
              </p:nvSpPr>
              <p:spPr>
                <a:xfrm>
                  <a:off x="6372772" y="2095074"/>
                  <a:ext cx="2731243" cy="2022893"/>
                </a:xfrm>
                <a:prstGeom prst="rect">
                  <a:avLst/>
                </a:prstGeom>
                <a:noFill/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6306525" y="2086643"/>
                  <a:ext cx="2771228" cy="20313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 smtClean="0">
                      <a:latin typeface="Cambria" pitchFamily="-108" charset="0"/>
                      <a:ea typeface="Times New Roman" pitchFamily="-108" charset="0"/>
                    </a:rPr>
                    <a:t>DINEOF on parent grid (1008 </a:t>
                  </a:r>
                  <a:r>
                    <a:rPr lang="en-US" sz="1400" dirty="0" err="1" smtClean="0">
                      <a:latin typeface="Cambria" pitchFamily="-108" charset="0"/>
                      <a:ea typeface="Times New Roman" pitchFamily="-108" charset="0"/>
                    </a:rPr>
                    <a:t>x</a:t>
                  </a:r>
                  <a:r>
                    <a:rPr lang="en-US" sz="1400" dirty="0" smtClean="0">
                      <a:latin typeface="Cambria" pitchFamily="-108" charset="0"/>
                      <a:ea typeface="Times New Roman" pitchFamily="-108" charset="0"/>
                    </a:rPr>
                    <a:t> 1124 </a:t>
                  </a:r>
                  <a:r>
                    <a:rPr lang="en-US" sz="1400" dirty="0" err="1" smtClean="0">
                      <a:latin typeface="Cambria" pitchFamily="-108" charset="0"/>
                      <a:ea typeface="Times New Roman" pitchFamily="-108" charset="0"/>
                    </a:rPr>
                    <a:t>x</a:t>
                  </a:r>
                  <a:r>
                    <a:rPr lang="en-US" sz="1400" dirty="0" smtClean="0">
                      <a:latin typeface="Cambria" pitchFamily="-108" charset="0"/>
                      <a:ea typeface="Times New Roman" pitchFamily="-108" charset="0"/>
                    </a:rPr>
                    <a:t> time) is often the rate-limiting step; improvement likely if DINEOF is compiled on Linux (</a:t>
                  </a:r>
                  <a:r>
                    <a:rPr lang="en-US" sz="1400" dirty="0" err="1" smtClean="0">
                      <a:latin typeface="Cambria" pitchFamily="-108" charset="0"/>
                      <a:ea typeface="Times New Roman" pitchFamily="-108" charset="0"/>
                    </a:rPr>
                    <a:t>preferrably</a:t>
                  </a:r>
                  <a:r>
                    <a:rPr lang="en-US" sz="1400" dirty="0" smtClean="0">
                      <a:latin typeface="Cambria" pitchFamily="-108" charset="0"/>
                      <a:ea typeface="Times New Roman" pitchFamily="-108" charset="0"/>
                    </a:rPr>
                    <a:t> </a:t>
                  </a:r>
                  <a:r>
                    <a:rPr lang="en-US" sz="1400" dirty="0" err="1" smtClean="0">
                      <a:latin typeface="Cambria" pitchFamily="-108" charset="0"/>
                      <a:ea typeface="Times New Roman" pitchFamily="-108" charset="0"/>
                    </a:rPr>
                    <a:t>Ubuntu</a:t>
                  </a:r>
                  <a:r>
                    <a:rPr lang="en-US" sz="1400" dirty="0" smtClean="0">
                      <a:latin typeface="Cambria" pitchFamily="-108" charset="0"/>
                      <a:ea typeface="Times New Roman" pitchFamily="-108" charset="0"/>
                    </a:rPr>
                    <a:t>), but NOTE: compile is little-endian while the test files are native (must change parameter file to indicate the </a:t>
                  </a:r>
                  <a:r>
                    <a:rPr lang="en-US" sz="1400" dirty="0" err="1" smtClean="0">
                      <a:latin typeface="Cambria" pitchFamily="-108" charset="0"/>
                      <a:ea typeface="Times New Roman" pitchFamily="-108" charset="0"/>
                    </a:rPr>
                    <a:t>endianness</a:t>
                  </a:r>
                  <a:r>
                    <a:rPr lang="en-US" sz="1400" dirty="0" smtClean="0">
                      <a:latin typeface="Cambria" pitchFamily="-108" charset="0"/>
                      <a:ea typeface="Times New Roman" pitchFamily="-108" charset="0"/>
                    </a:rPr>
                    <a:t> being used)</a:t>
                  </a:r>
                </a:p>
              </p:txBody>
            </p:sp>
          </p:grpSp>
        </p:grpSp>
        <p:cxnSp>
          <p:nvCxnSpPr>
            <p:cNvPr id="131" name="AutoShape 31"/>
            <p:cNvCxnSpPr>
              <a:cxnSpLocks noChangeShapeType="1"/>
            </p:cNvCxnSpPr>
            <p:nvPr/>
          </p:nvCxnSpPr>
          <p:spPr bwMode="auto">
            <a:xfrm>
              <a:off x="5981050" y="2251255"/>
              <a:ext cx="406320" cy="1588"/>
            </a:xfrm>
            <a:prstGeom prst="straightConnector1">
              <a:avLst/>
            </a:prstGeom>
            <a:noFill/>
            <a:ln w="4445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 type="triangle" w="lg" len="lg"/>
            </a:ln>
          </p:spPr>
        </p:cxnSp>
      </p:grpSp>
      <p:grpSp>
        <p:nvGrpSpPr>
          <p:cNvPr id="150" name="Group 149"/>
          <p:cNvGrpSpPr/>
          <p:nvPr/>
        </p:nvGrpSpPr>
        <p:grpSpPr>
          <a:xfrm>
            <a:off x="2040614" y="3981713"/>
            <a:ext cx="7053957" cy="2882382"/>
            <a:chOff x="2040614" y="3981713"/>
            <a:chExt cx="7053957" cy="2882382"/>
          </a:xfrm>
        </p:grpSpPr>
        <p:grpSp>
          <p:nvGrpSpPr>
            <p:cNvPr id="141" name="Group 140"/>
            <p:cNvGrpSpPr/>
            <p:nvPr/>
          </p:nvGrpSpPr>
          <p:grpSpPr>
            <a:xfrm>
              <a:off x="5042301" y="4836379"/>
              <a:ext cx="4052270" cy="1950034"/>
              <a:chOff x="4569775" y="4244310"/>
              <a:chExt cx="4052270" cy="1950034"/>
            </a:xfrm>
          </p:grpSpPr>
          <p:sp>
            <p:nvSpPr>
              <p:cNvPr id="95" name="Text Box 28"/>
              <p:cNvSpPr txBox="1">
                <a:spLocks noChangeArrowheads="1"/>
              </p:cNvSpPr>
              <p:nvPr/>
            </p:nvSpPr>
            <p:spPr bwMode="auto">
              <a:xfrm>
                <a:off x="4826162" y="4244310"/>
                <a:ext cx="193996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 smtClean="0">
                    <a:latin typeface="Cambria" pitchFamily="-108" charset="0"/>
                    <a:ea typeface="Times New Roman" pitchFamily="-108" charset="0"/>
                  </a:rPr>
                  <a:t>HAB FORECASTS</a:t>
                </a:r>
              </a:p>
            </p:txBody>
          </p:sp>
          <p:grpSp>
            <p:nvGrpSpPr>
              <p:cNvPr id="97" name="Group 79"/>
              <p:cNvGrpSpPr/>
              <p:nvPr/>
            </p:nvGrpSpPr>
            <p:grpSpPr>
              <a:xfrm>
                <a:off x="4569775" y="4244310"/>
                <a:ext cx="275661" cy="307777"/>
                <a:chOff x="201744" y="427840"/>
                <a:chExt cx="275661" cy="307777"/>
              </a:xfrm>
            </p:grpSpPr>
            <p:sp>
              <p:nvSpPr>
                <p:cNvPr id="98" name="Oval 97"/>
                <p:cNvSpPr/>
                <p:nvPr/>
              </p:nvSpPr>
              <p:spPr>
                <a:xfrm>
                  <a:off x="211833" y="477385"/>
                  <a:ext cx="251717" cy="2455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201744" y="427840"/>
                  <a:ext cx="27566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5</a:t>
                  </a:r>
                  <a:endParaRPr lang="en-US" sz="1400" dirty="0"/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4579864" y="4582864"/>
                <a:ext cx="4042181" cy="1611480"/>
                <a:chOff x="4693210" y="4764805"/>
                <a:chExt cx="4042181" cy="1611480"/>
              </a:xfrm>
            </p:grpSpPr>
            <p:sp>
              <p:nvSpPr>
                <p:cNvPr id="96" name="AutoShape 29"/>
                <p:cNvSpPr>
                  <a:spLocks noChangeArrowheads="1"/>
                </p:cNvSpPr>
                <p:nvPr/>
              </p:nvSpPr>
              <p:spPr bwMode="auto">
                <a:xfrm>
                  <a:off x="4709319" y="5945398"/>
                  <a:ext cx="4021006" cy="430887"/>
                </a:xfrm>
                <a:prstGeom prst="flowChartProcess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lvl="0"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 err="1" smtClean="0">
                      <a:latin typeface="Cambria" pitchFamily="-108" charset="0"/>
                      <a:ea typeface="Times New Roman" pitchFamily="-108" charset="0"/>
                    </a:rPr>
                    <a:t>Nowcast</a:t>
                  </a:r>
                  <a:r>
                    <a:rPr lang="en-US" sz="1400" dirty="0" smtClean="0">
                      <a:latin typeface="Cambria" pitchFamily="-108" charset="0"/>
                      <a:ea typeface="Times New Roman" pitchFamily="-108" charset="0"/>
                    </a:rPr>
                    <a:t> routine calls a forecast subroutine for computational time management </a:t>
                  </a:r>
                </a:p>
              </p:txBody>
            </p:sp>
            <p:grpSp>
              <p:nvGrpSpPr>
                <p:cNvPr id="139" name="Group 138"/>
                <p:cNvGrpSpPr/>
                <p:nvPr/>
              </p:nvGrpSpPr>
              <p:grpSpPr>
                <a:xfrm>
                  <a:off x="4693210" y="4764805"/>
                  <a:ext cx="4042181" cy="1175216"/>
                  <a:chOff x="4693210" y="4764805"/>
                  <a:chExt cx="4042181" cy="1175216"/>
                </a:xfrm>
              </p:grpSpPr>
              <p:sp>
                <p:nvSpPr>
                  <p:cNvPr id="94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4709319" y="4775848"/>
                    <a:ext cx="4026072" cy="1164173"/>
                  </a:xfrm>
                  <a:prstGeom prst="flowChartProcess">
                    <a:avLst/>
                  </a:prstGeom>
                  <a:solidFill>
                    <a:srgbClr val="8CB732"/>
                  </a:solidFill>
                  <a:ln w="28575">
                    <a:solidFill>
                      <a:srgbClr val="548DD4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mbria" pitchFamily="-108" charset="0"/>
                      <a:ea typeface="Times New Roman" pitchFamily="-108" charset="0"/>
                    </a:endParaRPr>
                  </a:p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2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mbria" pitchFamily="-108" charset="0"/>
                      <a:ea typeface="Times New Roman" pitchFamily="-108" charset="0"/>
                    </a:endParaRPr>
                  </a:p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mbria" pitchFamily="-108" charset="0"/>
                      <a:ea typeface="Times New Roman" pitchFamily="-108" charset="0"/>
                    </a:endParaRPr>
                  </a:p>
                </p:txBody>
              </p:sp>
              <p:sp>
                <p:nvSpPr>
                  <p:cNvPr id="108" name="Rectangle 107"/>
                  <p:cNvSpPr/>
                  <p:nvPr/>
                </p:nvSpPr>
                <p:spPr>
                  <a:xfrm>
                    <a:off x="4693210" y="4764805"/>
                    <a:ext cx="4026072" cy="116955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400" dirty="0" smtClean="0">
                        <a:latin typeface="Cambria" pitchFamily="-108" charset="0"/>
                        <a:ea typeface="Times New Roman" pitchFamily="-108" charset="0"/>
                      </a:rPr>
                      <a:t>Compute rate of change for </a:t>
                    </a:r>
                    <a:r>
                      <a:rPr lang="en-US" sz="1400" dirty="0" err="1" smtClean="0">
                        <a:latin typeface="Cambria" pitchFamily="-108" charset="0"/>
                        <a:ea typeface="Times New Roman" pitchFamily="-108" charset="0"/>
                      </a:rPr>
                      <a:t>u</a:t>
                    </a:r>
                    <a:r>
                      <a:rPr lang="en-US" sz="1400" dirty="0" smtClean="0">
                        <a:latin typeface="Cambria" pitchFamily="-108" charset="0"/>
                        <a:ea typeface="Times New Roman" pitchFamily="-108" charset="0"/>
                      </a:rPr>
                      <a:t> and </a:t>
                    </a:r>
                    <a:r>
                      <a:rPr lang="en-US" sz="1400" dirty="0" err="1" smtClean="0">
                        <a:latin typeface="Cambria" pitchFamily="-108" charset="0"/>
                        <a:ea typeface="Times New Roman" pitchFamily="-108" charset="0"/>
                      </a:rPr>
                      <a:t>v</a:t>
                    </a:r>
                    <a:r>
                      <a:rPr lang="en-US" sz="1400" dirty="0" smtClean="0">
                        <a:latin typeface="Cambria" pitchFamily="-108" charset="0"/>
                        <a:ea typeface="Times New Roman" pitchFamily="-108" charset="0"/>
                      </a:rPr>
                      <a:t> velocities to </a:t>
                    </a:r>
                    <a:r>
                      <a:rPr lang="en-US" sz="1400" dirty="0" err="1" smtClean="0">
                        <a:latin typeface="Cambria" pitchFamily="-108" charset="0"/>
                        <a:ea typeface="Times New Roman" pitchFamily="-108" charset="0"/>
                      </a:rPr>
                      <a:t>advect</a:t>
                    </a:r>
                    <a:r>
                      <a:rPr lang="en-US" sz="1400" dirty="0" smtClean="0">
                        <a:latin typeface="Cambria" pitchFamily="-108" charset="0"/>
                        <a:ea typeface="Times New Roman" pitchFamily="-108" charset="0"/>
                      </a:rPr>
                      <a:t> points forward one to three time steps; write PNG files to separate forecast directories for </a:t>
                    </a:r>
                    <a:r>
                      <a:rPr lang="en-US" sz="1400" i="1" dirty="0" smtClean="0">
                        <a:latin typeface="Cambria" pitchFamily="-108" charset="0"/>
                        <a:ea typeface="Times New Roman" pitchFamily="-108" charset="0"/>
                      </a:rPr>
                      <a:t>Pseudo-</a:t>
                    </a:r>
                    <a:r>
                      <a:rPr lang="en-US" sz="1400" i="1" dirty="0" err="1" smtClean="0">
                        <a:latin typeface="Cambria" pitchFamily="-108" charset="0"/>
                        <a:ea typeface="Times New Roman" pitchFamily="-108" charset="0"/>
                      </a:rPr>
                      <a:t>nitzschia</a:t>
                    </a:r>
                    <a:r>
                      <a:rPr lang="en-US" sz="1400" dirty="0" smtClean="0">
                        <a:latin typeface="Cambria" pitchFamily="-108" charset="0"/>
                        <a:ea typeface="Times New Roman" pitchFamily="-108" charset="0"/>
                      </a:rPr>
                      <a:t>, particulate DA, and </a:t>
                    </a:r>
                  </a:p>
                  <a:p>
                    <a:pPr lvl="0"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400" dirty="0" smtClean="0">
                        <a:latin typeface="Cambria" pitchFamily="-108" charset="0"/>
                        <a:ea typeface="Times New Roman" pitchFamily="-108" charset="0"/>
                      </a:rPr>
                      <a:t>cellular DA</a:t>
                    </a:r>
                    <a:endParaRPr lang="en-US" sz="1400" dirty="0">
                      <a:latin typeface="Cambria" pitchFamily="-108" charset="0"/>
                      <a:ea typeface="Times New Roman" pitchFamily="-108" charset="0"/>
                    </a:endParaRPr>
                  </a:p>
                </p:txBody>
              </p:sp>
            </p:grpSp>
          </p:grpSp>
        </p:grpSp>
        <p:grpSp>
          <p:nvGrpSpPr>
            <p:cNvPr id="143" name="Group 142"/>
            <p:cNvGrpSpPr/>
            <p:nvPr/>
          </p:nvGrpSpPr>
          <p:grpSpPr>
            <a:xfrm>
              <a:off x="2040614" y="3981713"/>
              <a:ext cx="2900250" cy="2882382"/>
              <a:chOff x="3222415" y="3655391"/>
              <a:chExt cx="2900250" cy="2882382"/>
            </a:xfrm>
          </p:grpSpPr>
          <p:sp>
            <p:nvSpPr>
              <p:cNvPr id="106" name="AutoShape 13"/>
              <p:cNvSpPr>
                <a:spLocks noChangeArrowheads="1"/>
              </p:cNvSpPr>
              <p:nvPr/>
            </p:nvSpPr>
            <p:spPr bwMode="auto">
              <a:xfrm>
                <a:off x="3244501" y="4938992"/>
                <a:ext cx="2858702" cy="1587738"/>
              </a:xfrm>
              <a:prstGeom prst="flowChartProcess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1000" dirty="0" smtClean="0">
                  <a:latin typeface="Cambria" pitchFamily="-108" charset="0"/>
                  <a:ea typeface="Times New Roman" pitchFamily="-108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itchFamily="-108" charset="0"/>
                  <a:ea typeface="Times New Roman" pitchFamily="-108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" pitchFamily="-108" charset="0"/>
                  <a:ea typeface="Times New Roman" pitchFamily="-108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itchFamily="-108" charset="0"/>
                  <a:ea typeface="Times New Roman" pitchFamily="-108" charset="0"/>
                </a:endParaRPr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>
                <a:off x="3222415" y="3655391"/>
                <a:ext cx="2900250" cy="2882382"/>
                <a:chOff x="3222415" y="3655391"/>
                <a:chExt cx="2900250" cy="2882382"/>
              </a:xfrm>
            </p:grpSpPr>
            <p:sp>
              <p:nvSpPr>
                <p:cNvPr id="10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424419" y="3673643"/>
                  <a:ext cx="1835247" cy="43895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600" b="1" dirty="0" smtClean="0">
                      <a:latin typeface="Cambria" pitchFamily="-108" charset="0"/>
                      <a:ea typeface="Times New Roman" pitchFamily="-108" charset="0"/>
                    </a:rPr>
                    <a:t>HAB NOWCASTS</a:t>
                  </a:r>
                </a:p>
              </p:txBody>
            </p:sp>
            <p:sp>
              <p:nvSpPr>
                <p:cNvPr id="101" name="AutoShape 13"/>
                <p:cNvSpPr>
                  <a:spLocks noChangeArrowheads="1"/>
                </p:cNvSpPr>
                <p:nvPr/>
              </p:nvSpPr>
              <p:spPr bwMode="auto">
                <a:xfrm>
                  <a:off x="3244501" y="4018383"/>
                  <a:ext cx="2858945" cy="907909"/>
                </a:xfrm>
                <a:prstGeom prst="flowChartProcess">
                  <a:avLst/>
                </a:prstGeom>
                <a:solidFill>
                  <a:srgbClr val="8CB732"/>
                </a:solidFill>
                <a:ln w="28575">
                  <a:solidFill>
                    <a:srgbClr val="548DD4"/>
                  </a:solidFill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400" dirty="0" smtClean="0">
                      <a:latin typeface="Cambria" pitchFamily="-108" charset="0"/>
                      <a:ea typeface="Times New Roman" pitchFamily="-108" charset="0"/>
                    </a:rPr>
                    <a:t>Compute the statistical models (GLM)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400" dirty="0" smtClean="0">
                      <a:latin typeface="Cambria" pitchFamily="-108" charset="0"/>
                      <a:ea typeface="Times New Roman" pitchFamily="-108" charset="0"/>
                    </a:rPr>
                    <a:t>for </a:t>
                  </a:r>
                  <a:r>
                    <a:rPr lang="en-US" sz="1400" i="1" dirty="0" smtClean="0">
                      <a:latin typeface="Cambria" pitchFamily="-108" charset="0"/>
                      <a:ea typeface="Times New Roman" pitchFamily="-108" charset="0"/>
                    </a:rPr>
                    <a:t>Pseudo-</a:t>
                  </a:r>
                  <a:r>
                    <a:rPr lang="en-US" sz="1400" i="1" dirty="0" err="1" smtClean="0">
                      <a:latin typeface="Cambria" pitchFamily="-108" charset="0"/>
                      <a:ea typeface="Times New Roman" pitchFamily="-108" charset="0"/>
                    </a:rPr>
                    <a:t>nitzschia</a:t>
                  </a:r>
                  <a:r>
                    <a:rPr lang="en-US" sz="1400" i="1" dirty="0" smtClean="0">
                      <a:latin typeface="Cambria" pitchFamily="-108" charset="0"/>
                      <a:ea typeface="Times New Roman" pitchFamily="-108" charset="0"/>
                    </a:rPr>
                    <a:t> </a:t>
                  </a:r>
                  <a:r>
                    <a:rPr lang="en-US" sz="1400" dirty="0" smtClean="0">
                      <a:latin typeface="Cambria" pitchFamily="-108" charset="0"/>
                      <a:ea typeface="Times New Roman" pitchFamily="-108" charset="0"/>
                    </a:rPr>
                    <a:t>blooms and DA toxicity; write PNG files to “today” directory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108" charset="0"/>
                    <a:ea typeface="Times New Roman" pitchFamily="-108" charset="0"/>
                  </a:endParaRP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108" charset="0"/>
                    <a:ea typeface="Times New Roman" pitchFamily="-108" charset="0"/>
                  </a:endParaRP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108" charset="0"/>
                    <a:ea typeface="Times New Roman" pitchFamily="-108" charset="0"/>
                  </a:endParaRPr>
                </a:p>
              </p:txBody>
            </p:sp>
            <p:grpSp>
              <p:nvGrpSpPr>
                <p:cNvPr id="102" name="Group 101"/>
                <p:cNvGrpSpPr/>
                <p:nvPr/>
              </p:nvGrpSpPr>
              <p:grpSpPr>
                <a:xfrm>
                  <a:off x="3250957" y="3655391"/>
                  <a:ext cx="275661" cy="307777"/>
                  <a:chOff x="201744" y="427840"/>
                  <a:chExt cx="275661" cy="307777"/>
                </a:xfrm>
              </p:grpSpPr>
              <p:sp>
                <p:nvSpPr>
                  <p:cNvPr id="103" name="Oval 102"/>
                  <p:cNvSpPr/>
                  <p:nvPr/>
                </p:nvSpPr>
                <p:spPr>
                  <a:xfrm>
                    <a:off x="211833" y="477385"/>
                    <a:ext cx="251717" cy="24553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TextBox 103"/>
                  <p:cNvSpPr txBox="1"/>
                  <p:nvPr/>
                </p:nvSpPr>
                <p:spPr>
                  <a:xfrm>
                    <a:off x="201744" y="427840"/>
                    <a:ext cx="27566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/>
                      <a:t>4</a:t>
                    </a:r>
                    <a:endParaRPr lang="en-US" sz="1400" dirty="0"/>
                  </a:p>
                </p:txBody>
              </p:sp>
            </p:grpSp>
            <p:sp>
              <p:nvSpPr>
                <p:cNvPr id="107" name="Rectangle 106"/>
                <p:cNvSpPr/>
                <p:nvPr/>
              </p:nvSpPr>
              <p:spPr>
                <a:xfrm>
                  <a:off x="3222415" y="4937335"/>
                  <a:ext cx="2900250" cy="160043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 smtClean="0">
                      <a:latin typeface="Cambria" pitchFamily="-108" charset="0"/>
                      <a:ea typeface="Times New Roman" pitchFamily="-108" charset="0"/>
                    </a:rPr>
                    <a:t>Model re-tuning of coefficients to fit updated </a:t>
                  </a:r>
                  <a:r>
                    <a:rPr lang="en-US" sz="1400" i="1" dirty="0" smtClean="0">
                      <a:latin typeface="Cambria" pitchFamily="-108" charset="0"/>
                      <a:ea typeface="Times New Roman" pitchFamily="-108" charset="0"/>
                    </a:rPr>
                    <a:t>in situ </a:t>
                  </a:r>
                  <a:r>
                    <a:rPr lang="en-US" sz="1400" dirty="0" smtClean="0">
                      <a:latin typeface="Cambria" pitchFamily="-108" charset="0"/>
                      <a:ea typeface="Times New Roman" pitchFamily="-108" charset="0"/>
                    </a:rPr>
                    <a:t>data is problematic;</a:t>
                  </a:r>
                </a:p>
                <a:p>
                  <a:pPr lvl="0"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 smtClean="0">
                      <a:latin typeface="Cambria" pitchFamily="-108" charset="0"/>
                      <a:ea typeface="Times New Roman" pitchFamily="-108" charset="0"/>
                    </a:rPr>
                    <a:t>best to designate a system UPDATE when all models are re-evaluated with new predictors and new coefficients to ensure best-fit models</a:t>
                  </a:r>
                </a:p>
              </p:txBody>
            </p:sp>
          </p:grpSp>
        </p:grpSp>
        <p:sp>
          <p:nvSpPr>
            <p:cNvPr id="149" name="Left-Up Arrow 148"/>
            <p:cNvSpPr/>
            <p:nvPr/>
          </p:nvSpPr>
          <p:spPr>
            <a:xfrm rot="15893995">
              <a:off x="5926772" y="3427850"/>
              <a:ext cx="955431" cy="2434558"/>
            </a:xfrm>
            <a:prstGeom prst="leftUpArrow">
              <a:avLst>
                <a:gd name="adj1" fmla="val 4770"/>
                <a:gd name="adj2" fmla="val 25000"/>
                <a:gd name="adj3" fmla="val 2500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605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249579" y="425174"/>
            <a:ext cx="965862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1" u="none" strike="noStrike" kern="1200" cap="none" spc="0" normalizeH="0" baseline="0" noProof="0" dirty="0" smtClean="0">
              <a:ln>
                <a:noFill/>
              </a:ln>
              <a:solidFill>
                <a:srgbClr val="42445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25856" y="3499566"/>
          <a:ext cx="9057672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2033"/>
                <a:gridCol w="1201850"/>
                <a:gridCol w="1227143"/>
                <a:gridCol w="1471506"/>
                <a:gridCol w="1491664"/>
                <a:gridCol w="1403476"/>
              </a:tblGrid>
              <a:tr h="8259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1"/>
                          </a:solidFill>
                        </a:rPr>
                        <a:t>Statistics</a:t>
                      </a:r>
                      <a:r>
                        <a:rPr lang="en-US" sz="1800" b="1" baseline="0" dirty="0" smtClean="0">
                          <a:solidFill>
                            <a:schemeClr val="accent1"/>
                          </a:solidFill>
                        </a:rPr>
                        <a:t> for Point Comparison at SC Wharf</a:t>
                      </a:r>
                      <a:endParaRPr lang="en-US" sz="1800" b="1" dirty="0" smtClean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mtClean="0"/>
                        <a:t>Prob.</a:t>
                      </a:r>
                      <a:r>
                        <a:rPr lang="en-US" sz="1800" b="0" baseline="0" smtClean="0"/>
                        <a:t> </a:t>
                      </a:r>
                      <a:r>
                        <a:rPr lang="en-US" sz="1800" b="0" baseline="0" dirty="0" smtClean="0"/>
                        <a:t>of Detection</a:t>
                      </a:r>
                      <a:endParaRPr lang="en-US" sz="1800" b="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False</a:t>
                      </a:r>
                      <a:r>
                        <a:rPr lang="en-US" sz="1800" b="0" baseline="0" dirty="0" smtClean="0"/>
                        <a:t> Alarm Ratio</a:t>
                      </a:r>
                      <a:endParaRPr lang="en-US" sz="1800" b="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Prob.</a:t>
                      </a:r>
                      <a:r>
                        <a:rPr lang="en-US" sz="1800" b="0" baseline="0" dirty="0" smtClean="0"/>
                        <a:t> of False Detection</a:t>
                      </a:r>
                      <a:endParaRPr lang="en-US" sz="1800" b="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/>
                        <a:t>Heidke</a:t>
                      </a:r>
                      <a:endParaRPr lang="en-US" sz="1800" b="0" dirty="0" smtClean="0"/>
                    </a:p>
                    <a:p>
                      <a:pPr algn="ctr"/>
                      <a:r>
                        <a:rPr lang="en-US" sz="1800" b="0" dirty="0" smtClean="0"/>
                        <a:t>Skill</a:t>
                      </a:r>
                    </a:p>
                    <a:p>
                      <a:pPr algn="ctr"/>
                      <a:r>
                        <a:rPr lang="en-US" sz="1800" b="0" dirty="0" smtClean="0"/>
                        <a:t>Score</a:t>
                      </a:r>
                      <a:endParaRPr lang="en-US" sz="1800" b="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Overall Accuracy</a:t>
                      </a:r>
                      <a:endParaRPr lang="en-US" sz="1800" b="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03427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Default  Prediction</a:t>
                      </a:r>
                    </a:p>
                    <a:p>
                      <a:r>
                        <a:rPr lang="en-US" sz="1600" dirty="0" smtClean="0"/>
                        <a:t>Point =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0.5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DA</a:t>
                      </a:r>
                      <a:r>
                        <a:rPr lang="en-US" sz="1600" b="1" baseline="0" dirty="0" smtClean="0"/>
                        <a:t> thresh = 500 </a:t>
                      </a:r>
                      <a:r>
                        <a:rPr lang="en-US" sz="1600" b="1" baseline="0" dirty="0" err="1" smtClean="0"/>
                        <a:t>ng</a:t>
                      </a:r>
                      <a:r>
                        <a:rPr lang="en-US" sz="1600" b="1" baseline="0" dirty="0" smtClean="0"/>
                        <a:t>/L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100%</a:t>
                      </a:r>
                      <a:endParaRPr 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76%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70%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604A7B"/>
                          </a:solidFill>
                        </a:rPr>
                        <a:t>27%</a:t>
                      </a:r>
                      <a:endParaRPr lang="en-US" sz="2000" dirty="0">
                        <a:solidFill>
                          <a:srgbClr val="604A7B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43%</a:t>
                      </a:r>
                      <a:endParaRPr lang="en-US" sz="2000" dirty="0"/>
                    </a:p>
                  </a:txBody>
                  <a:tcPr anchor="ctr"/>
                </a:tc>
              </a:tr>
              <a:tr h="97683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Optimized Prediction</a:t>
                      </a:r>
                    </a:p>
                    <a:p>
                      <a:r>
                        <a:rPr lang="en-US" sz="1600" dirty="0" smtClean="0"/>
                        <a:t>Point =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0.6</a:t>
                      </a:r>
                    </a:p>
                    <a:p>
                      <a:r>
                        <a:rPr lang="en-US" sz="1600" b="1" dirty="0" smtClean="0"/>
                        <a:t>DA</a:t>
                      </a:r>
                      <a:r>
                        <a:rPr lang="en-US" sz="1600" b="1" baseline="0" dirty="0" smtClean="0"/>
                        <a:t> thresh = 500 </a:t>
                      </a:r>
                      <a:r>
                        <a:rPr lang="en-US" sz="1600" b="1" baseline="0" dirty="0" err="1" smtClean="0"/>
                        <a:t>ng</a:t>
                      </a:r>
                      <a:r>
                        <a:rPr lang="en-US" sz="1600" b="1" baseline="0" dirty="0" smtClean="0"/>
                        <a:t>/L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E46C0A"/>
                          </a:solidFill>
                        </a:rPr>
                        <a:t>80%</a:t>
                      </a:r>
                      <a:endParaRPr lang="en-US" sz="2000" b="0" dirty="0">
                        <a:solidFill>
                          <a:srgbClr val="E46C0A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0000FF"/>
                          </a:solidFill>
                        </a:rPr>
                        <a:t>75%</a:t>
                      </a:r>
                      <a:endParaRPr lang="en-US" sz="2000" b="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52%</a:t>
                      </a:r>
                      <a:endParaRPr lang="en-US" sz="2000" b="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604A7B"/>
                          </a:solidFill>
                        </a:rPr>
                        <a:t>26%</a:t>
                      </a:r>
                      <a:endParaRPr lang="en-US" sz="2000" b="0" dirty="0">
                        <a:solidFill>
                          <a:srgbClr val="604A7B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54%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-1" y="850653"/>
            <a:ext cx="3933565" cy="2521743"/>
            <a:chOff x="457200" y="1143000"/>
            <a:chExt cx="3914198" cy="2568968"/>
          </a:xfrm>
        </p:grpSpPr>
        <p:pic>
          <p:nvPicPr>
            <p:cNvPr id="30" name="Picture 29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" y="1143000"/>
              <a:ext cx="3914198" cy="2568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1" name="Straight Connector 30"/>
            <p:cNvCxnSpPr/>
            <p:nvPr/>
          </p:nvCxnSpPr>
          <p:spPr>
            <a:xfrm rot="16200000" flipH="1">
              <a:off x="1415049" y="2289385"/>
              <a:ext cx="2194322" cy="1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6200000" flipH="1">
              <a:off x="1813574" y="2284265"/>
              <a:ext cx="2194322" cy="1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4178866" y="983398"/>
            <a:ext cx="4744264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DA threshold for defining a toxic event =</a:t>
            </a:r>
          </a:p>
          <a:p>
            <a:r>
              <a:rPr lang="en-US" sz="1600" b="1" dirty="0"/>
              <a:t>o</a:t>
            </a:r>
            <a:r>
              <a:rPr lang="en-US" sz="1600" b="1" dirty="0" smtClean="0"/>
              <a:t>riginally set at 500 </a:t>
            </a:r>
            <a:r>
              <a:rPr lang="en-US" sz="1600" b="1" dirty="0" err="1" smtClean="0"/>
              <a:t>ng</a:t>
            </a:r>
            <a:r>
              <a:rPr lang="en-US" sz="1600" b="1" dirty="0" smtClean="0"/>
              <a:t> L</a:t>
            </a:r>
            <a:r>
              <a:rPr lang="en-US" sz="1600" b="1" baseline="30000" dirty="0" smtClean="0"/>
              <a:t>-1</a:t>
            </a:r>
            <a:endParaRPr lang="en-US" sz="1600" b="1" u="sng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3969039" y="1839485"/>
            <a:ext cx="52692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Probability threshold </a:t>
            </a:r>
            <a:r>
              <a:rPr lang="en-US" dirty="0" smtClean="0"/>
              <a:t>for designating</a:t>
            </a:r>
          </a:p>
          <a:p>
            <a:r>
              <a:rPr lang="en-US" dirty="0" smtClean="0"/>
              <a:t>when managers should care….</a:t>
            </a:r>
          </a:p>
          <a:p>
            <a:r>
              <a:rPr lang="en-US" i="1" dirty="0" smtClean="0"/>
              <a:t>Depends on how we balance </a:t>
            </a: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detection ability</a:t>
            </a:r>
            <a:r>
              <a:rPr lang="en-US" i="1" dirty="0" smtClean="0"/>
              <a:t>,</a:t>
            </a:r>
          </a:p>
          <a:p>
            <a:r>
              <a:rPr lang="en-US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rgbClr val="0000FF"/>
                </a:solidFill>
              </a:rPr>
              <a:t>false alarms, </a:t>
            </a:r>
            <a:r>
              <a:rPr lang="en-US" i="1" dirty="0" smtClean="0"/>
              <a:t>and overall </a:t>
            </a:r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model skill</a:t>
            </a:r>
            <a:r>
              <a:rPr lang="en-US" i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en-US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357243" y="418895"/>
            <a:ext cx="4760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b="1" dirty="0" smtClean="0">
                <a:solidFill>
                  <a:srgbClr val="376092"/>
                </a:solidFill>
                <a:latin typeface="+mj-lt"/>
              </a:rPr>
              <a:t>MODEL PERFORMANCE METRICS</a:t>
            </a:r>
            <a:endParaRPr lang="en-US" b="1" dirty="0">
              <a:solidFill>
                <a:srgbClr val="376092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396" y="-42770"/>
            <a:ext cx="8917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PHASE 2 . SKILL ASSESSMENT – MODEL </a:t>
            </a:r>
            <a:r>
              <a:rPr lang="en-US" i="1" dirty="0" smtClean="0">
                <a:solidFill>
                  <a:schemeClr val="bg1"/>
                </a:solidFill>
              </a:rPr>
              <a:t>vs</a:t>
            </a:r>
            <a:r>
              <a:rPr lang="en-US" dirty="0" smtClean="0">
                <a:solidFill>
                  <a:schemeClr val="bg1"/>
                </a:solidFill>
              </a:rPr>
              <a:t>. HAB MONITORING OBSERVATIONS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5856" y="3499566"/>
          <a:ext cx="9057672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2033"/>
                <a:gridCol w="1212894"/>
                <a:gridCol w="1216099"/>
                <a:gridCol w="1471506"/>
                <a:gridCol w="1491664"/>
                <a:gridCol w="1403476"/>
              </a:tblGrid>
              <a:tr h="8259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1"/>
                          </a:solidFill>
                        </a:rPr>
                        <a:t>Statistics</a:t>
                      </a:r>
                      <a:r>
                        <a:rPr lang="en-US" sz="1800" b="1" baseline="0" dirty="0" smtClean="0">
                          <a:solidFill>
                            <a:schemeClr val="accent1"/>
                          </a:solidFill>
                        </a:rPr>
                        <a:t> for Point Comparison at SC Wharf</a:t>
                      </a:r>
                      <a:endParaRPr lang="en-US" sz="1800" b="1" dirty="0" smtClean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mtClean="0"/>
                        <a:t>Prob.</a:t>
                      </a:r>
                      <a:r>
                        <a:rPr lang="en-US" sz="1800" b="0" baseline="0" smtClean="0"/>
                        <a:t> </a:t>
                      </a:r>
                      <a:r>
                        <a:rPr lang="en-US" sz="1800" b="0" baseline="0" dirty="0" smtClean="0"/>
                        <a:t>of Detection</a:t>
                      </a:r>
                      <a:endParaRPr lang="en-US" sz="1800" b="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False</a:t>
                      </a:r>
                      <a:r>
                        <a:rPr lang="en-US" sz="1800" b="0" baseline="0" dirty="0" smtClean="0"/>
                        <a:t> Alarm Ratio</a:t>
                      </a:r>
                      <a:endParaRPr lang="en-US" sz="1800" b="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Prob.</a:t>
                      </a:r>
                      <a:r>
                        <a:rPr lang="en-US" sz="1800" b="0" baseline="0" dirty="0" smtClean="0"/>
                        <a:t> of False Detection</a:t>
                      </a:r>
                      <a:endParaRPr lang="en-US" sz="1800" b="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/>
                        <a:t>Heidke</a:t>
                      </a:r>
                      <a:endParaRPr lang="en-US" sz="1800" b="0" dirty="0" smtClean="0"/>
                    </a:p>
                    <a:p>
                      <a:pPr algn="ctr"/>
                      <a:r>
                        <a:rPr lang="en-US" sz="1800" b="0" dirty="0" smtClean="0"/>
                        <a:t>Skill</a:t>
                      </a:r>
                    </a:p>
                    <a:p>
                      <a:pPr algn="ctr"/>
                      <a:r>
                        <a:rPr lang="en-US" sz="1800" b="0" dirty="0" smtClean="0"/>
                        <a:t>Score</a:t>
                      </a:r>
                      <a:endParaRPr lang="en-US" sz="1800" b="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Overall Accuracy</a:t>
                      </a:r>
                      <a:endParaRPr lang="en-US" sz="1800" b="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03427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Default  Prediction</a:t>
                      </a:r>
                    </a:p>
                    <a:p>
                      <a:r>
                        <a:rPr lang="en-US" sz="1600" dirty="0" smtClean="0"/>
                        <a:t>Point =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0.6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DA</a:t>
                      </a:r>
                      <a:r>
                        <a:rPr lang="en-US" sz="1600" b="1" baseline="0" dirty="0" smtClean="0"/>
                        <a:t> thresh = 500 </a:t>
                      </a:r>
                      <a:r>
                        <a:rPr lang="en-US" sz="1600" b="1" baseline="0" dirty="0" err="1" smtClean="0"/>
                        <a:t>ng</a:t>
                      </a:r>
                      <a:r>
                        <a:rPr lang="en-US" sz="1600" b="1" baseline="0" dirty="0" smtClean="0"/>
                        <a:t>/L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E46C0A"/>
                          </a:solidFill>
                        </a:rPr>
                        <a:t>80%</a:t>
                      </a:r>
                      <a:endParaRPr lang="en-US" sz="2000" b="0" dirty="0">
                        <a:solidFill>
                          <a:srgbClr val="E46C0A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0000FF"/>
                          </a:solidFill>
                        </a:rPr>
                        <a:t>75%</a:t>
                      </a:r>
                      <a:endParaRPr lang="en-US" sz="2000" b="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52%</a:t>
                      </a:r>
                      <a:endParaRPr lang="en-US" sz="2000" b="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604A7B"/>
                          </a:solidFill>
                        </a:rPr>
                        <a:t>26%</a:t>
                      </a:r>
                      <a:endParaRPr lang="en-US" sz="2000" b="0" dirty="0">
                        <a:solidFill>
                          <a:srgbClr val="604A7B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54%</a:t>
                      </a:r>
                      <a:endParaRPr lang="en-US" sz="2000" dirty="0"/>
                    </a:p>
                  </a:txBody>
                  <a:tcPr anchor="ctr"/>
                </a:tc>
              </a:tr>
              <a:tr h="97683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Optimized Prediction</a:t>
                      </a:r>
                    </a:p>
                    <a:p>
                      <a:r>
                        <a:rPr lang="en-US" sz="1600" dirty="0" smtClean="0"/>
                        <a:t>Point =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0.6</a:t>
                      </a:r>
                    </a:p>
                    <a:p>
                      <a:r>
                        <a:rPr lang="en-US" sz="1600" b="1" dirty="0" smtClean="0"/>
                        <a:t>DA</a:t>
                      </a:r>
                      <a:r>
                        <a:rPr lang="en-US" sz="1600" b="1" baseline="0" dirty="0" smtClean="0"/>
                        <a:t> thresh = presence/absence</a:t>
                      </a:r>
                      <a:endParaRPr lang="en-US" sz="16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E46C0A"/>
                          </a:solidFill>
                        </a:rPr>
                        <a:t>59%</a:t>
                      </a:r>
                      <a:endParaRPr lang="en-US" sz="2000" b="1" dirty="0">
                        <a:solidFill>
                          <a:srgbClr val="E46C0A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38%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55%</a:t>
                      </a:r>
                      <a:endParaRPr lang="en-US" sz="2000" b="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604A7B"/>
                          </a:solidFill>
                        </a:rPr>
                        <a:t>74%</a:t>
                      </a:r>
                      <a:endParaRPr lang="en-US" sz="2000" b="1" dirty="0">
                        <a:solidFill>
                          <a:srgbClr val="604A7B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54%</a:t>
                      </a:r>
                      <a:endParaRPr lang="en-US" sz="20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1"/>
          <p:cNvGrpSpPr/>
          <p:nvPr/>
        </p:nvGrpSpPr>
        <p:grpSpPr>
          <a:xfrm>
            <a:off x="25856" y="603561"/>
            <a:ext cx="4050177" cy="2742832"/>
            <a:chOff x="457200" y="1143000"/>
            <a:chExt cx="3914198" cy="2568968"/>
          </a:xfrm>
        </p:grpSpPr>
        <p:pic>
          <p:nvPicPr>
            <p:cNvPr id="10" name="Picture 9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" y="1143000"/>
              <a:ext cx="3914198" cy="2568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Connector 12"/>
            <p:cNvCxnSpPr/>
            <p:nvPr/>
          </p:nvCxnSpPr>
          <p:spPr>
            <a:xfrm rot="16200000" flipH="1">
              <a:off x="1415049" y="2289385"/>
              <a:ext cx="2194322" cy="1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1813574" y="2284265"/>
              <a:ext cx="2194322" cy="1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4207726" y="799770"/>
            <a:ext cx="4788490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 threshold for defining a toxic event =</a:t>
            </a:r>
          </a:p>
          <a:p>
            <a:r>
              <a:rPr lang="en-US" sz="1600" b="1" dirty="0" smtClean="0"/>
              <a:t>RELAXED TO PRESENCE/ABSENCE OF DA</a:t>
            </a:r>
            <a:endParaRPr lang="en-US" sz="1600" b="1" u="sng" dirty="0"/>
          </a:p>
        </p:txBody>
      </p:sp>
      <p:sp>
        <p:nvSpPr>
          <p:cNvPr id="21" name="TextBox 20"/>
          <p:cNvSpPr txBox="1"/>
          <p:nvPr/>
        </p:nvSpPr>
        <p:spPr>
          <a:xfrm>
            <a:off x="4145727" y="1629668"/>
            <a:ext cx="52692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Probability threshold </a:t>
            </a:r>
            <a:r>
              <a:rPr lang="en-US" dirty="0" smtClean="0"/>
              <a:t>for designating</a:t>
            </a:r>
          </a:p>
          <a:p>
            <a:r>
              <a:rPr lang="en-US" dirty="0" smtClean="0"/>
              <a:t>when managers should care….</a:t>
            </a:r>
          </a:p>
          <a:p>
            <a:r>
              <a:rPr lang="en-US" i="1" dirty="0" smtClean="0"/>
              <a:t>Depends on how we balance </a:t>
            </a: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detection ability</a:t>
            </a:r>
            <a:r>
              <a:rPr lang="en-US" i="1" dirty="0" smtClean="0"/>
              <a:t>,</a:t>
            </a:r>
          </a:p>
          <a:p>
            <a:r>
              <a:rPr lang="en-US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rgbClr val="0000FF"/>
                </a:solidFill>
              </a:rPr>
              <a:t>false alarms, </a:t>
            </a:r>
            <a:r>
              <a:rPr lang="en-US" i="1" dirty="0" smtClean="0"/>
              <a:t>and overall </a:t>
            </a:r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model skill</a:t>
            </a:r>
            <a:r>
              <a:rPr lang="en-US" i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en-US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65946" y="-224476"/>
            <a:ext cx="94681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 noProof="0" dirty="0" smtClean="0">
              <a:solidFill>
                <a:srgbClr val="37609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396" y="-42770"/>
            <a:ext cx="8917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PHASE 2 . SKILL ASSESSMENT – MODEL </a:t>
            </a:r>
            <a:r>
              <a:rPr lang="en-US" i="1" dirty="0" smtClean="0">
                <a:solidFill>
                  <a:schemeClr val="bg1"/>
                </a:solidFill>
              </a:rPr>
              <a:t>vs.</a:t>
            </a:r>
            <a:r>
              <a:rPr lang="en-US" dirty="0" smtClean="0">
                <a:solidFill>
                  <a:schemeClr val="bg1"/>
                </a:solidFill>
              </a:rPr>
              <a:t> HAB MONITORING OBSERVATIONS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70938" y="582625"/>
            <a:ext cx="8206337" cy="6176880"/>
            <a:chOff x="817175" y="393783"/>
            <a:chExt cx="8206337" cy="6176880"/>
          </a:xfrm>
        </p:grpSpPr>
        <p:sp>
          <p:nvSpPr>
            <p:cNvPr id="7" name="Round Diagonal Corner Rectangle 6"/>
            <p:cNvSpPr/>
            <p:nvPr/>
          </p:nvSpPr>
          <p:spPr>
            <a:xfrm>
              <a:off x="817175" y="393783"/>
              <a:ext cx="8206337" cy="6176879"/>
            </a:xfrm>
            <a:prstGeom prst="round2DiagRect">
              <a:avLst>
                <a:gd name="adj1" fmla="val 9416"/>
                <a:gd name="adj2" fmla="val 0"/>
              </a:avLst>
            </a:prstGeom>
            <a:gradFill>
              <a:gsLst>
                <a:gs pos="17000">
                  <a:srgbClr val="25A2FF"/>
                </a:gs>
                <a:gs pos="100000">
                  <a:schemeClr val="tx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pic>
          <p:nvPicPr>
            <p:cNvPr id="6" name="Picture 9" descr="NOAA-Transparent-Logo-withreflection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175" y="393783"/>
              <a:ext cx="1498600" cy="238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533400"/>
              <a:ext cx="6010275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465" y="2895600"/>
              <a:ext cx="2819400" cy="3656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3665538"/>
              <a:ext cx="4010025" cy="290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15396" y="-42770"/>
            <a:ext cx="4487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PHASE 2 . PARTNER/END USER ROLES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920963" y="5886336"/>
            <a:ext cx="4010025" cy="971664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04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13522" y="587745"/>
            <a:ext cx="8305286" cy="6288088"/>
            <a:chOff x="649802" y="381000"/>
            <a:chExt cx="8305286" cy="6288088"/>
          </a:xfrm>
        </p:grpSpPr>
        <p:sp>
          <p:nvSpPr>
            <p:cNvPr id="4" name="Round Diagonal Corner Rectangle 3"/>
            <p:cNvSpPr/>
            <p:nvPr/>
          </p:nvSpPr>
          <p:spPr>
            <a:xfrm>
              <a:off x="649802" y="381000"/>
              <a:ext cx="8305286" cy="6288088"/>
            </a:xfrm>
            <a:prstGeom prst="round2DiagRect">
              <a:avLst>
                <a:gd name="adj1" fmla="val 9416"/>
                <a:gd name="adj2" fmla="val 0"/>
              </a:avLst>
            </a:prstGeom>
            <a:gradFill>
              <a:gsLst>
                <a:gs pos="17000">
                  <a:srgbClr val="25A2FF"/>
                </a:gs>
                <a:gs pos="100000">
                  <a:schemeClr val="tx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/>
            </a:p>
          </p:txBody>
        </p:sp>
        <p:pic>
          <p:nvPicPr>
            <p:cNvPr id="5" name="Picture 9" descr="NOAA-Transparent-Logo-withreflection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92" y="402315"/>
              <a:ext cx="1498600" cy="238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166998" y="555625"/>
            <a:ext cx="6762750" cy="1044575"/>
          </a:xfrm>
        </p:spPr>
        <p:txBody>
          <a:bodyPr/>
          <a:lstStyle/>
          <a:p>
            <a:pPr algn="ctr"/>
            <a:r>
              <a:rPr lang="en-US" altLang="en-US" dirty="0" smtClean="0">
                <a:solidFill>
                  <a:srgbClr val="424456"/>
                </a:solidFill>
              </a:rPr>
              <a:t>EFR HAB Goals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19295" y="2008300"/>
            <a:ext cx="8686800" cy="4208463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50000"/>
              </a:lnSpc>
            </a:pPr>
            <a:r>
              <a:rPr lang="en-US" altLang="en-US" sz="1800" dirty="0" smtClean="0">
                <a:solidFill>
                  <a:schemeClr val="bg1"/>
                </a:solidFill>
              </a:rPr>
              <a:t>Develop a standardized and modular data integration for analysis, production and dissemination of HAB forecasts on a national scale</a:t>
            </a:r>
          </a:p>
          <a:p>
            <a:pPr lvl="1">
              <a:lnSpc>
                <a:spcPct val="150000"/>
              </a:lnSpc>
            </a:pPr>
            <a:r>
              <a:rPr lang="en-US" altLang="en-US" sz="1800" dirty="0" smtClean="0">
                <a:solidFill>
                  <a:schemeClr val="bg1"/>
                </a:solidFill>
              </a:rPr>
              <a:t>Ensure maintenance of existing operational HAB Forecasts, and improve through validation and refinement;</a:t>
            </a:r>
          </a:p>
          <a:p>
            <a:pPr lvl="1">
              <a:lnSpc>
                <a:spcPct val="150000"/>
              </a:lnSpc>
            </a:pPr>
            <a:r>
              <a:rPr lang="en-US" altLang="en-US" sz="1800" dirty="0" smtClean="0">
                <a:solidFill>
                  <a:srgbClr val="FFFF00"/>
                </a:solidFill>
              </a:rPr>
              <a:t>Transition existing HAB forecasts from R&amp;D and demo phases to operations;</a:t>
            </a:r>
          </a:p>
          <a:p>
            <a:pPr lvl="2"/>
            <a:r>
              <a:rPr lang="en-US" altLang="en-US" sz="1600" dirty="0" smtClean="0">
                <a:solidFill>
                  <a:srgbClr val="FFFF00"/>
                </a:solidFill>
              </a:rPr>
              <a:t>operational forecasts in Gulf of Maine, Gulf of Mexico (FL, TX), Chesapeake Bay, Lake Erie, PNW, California;</a:t>
            </a:r>
          </a:p>
          <a:p>
            <a:pPr lvl="2"/>
            <a:endParaRPr lang="en-US" altLang="en-US" sz="1600" dirty="0" smtClean="0">
              <a:solidFill>
                <a:schemeClr val="bg1"/>
              </a:solidFill>
            </a:endParaRPr>
          </a:p>
          <a:p>
            <a:pPr lvl="2"/>
            <a:r>
              <a:rPr lang="en-US" altLang="en-US" sz="1600" dirty="0" smtClean="0">
                <a:solidFill>
                  <a:schemeClr val="bg1"/>
                </a:solidFill>
              </a:rPr>
              <a:t>Progress towards establishing operational systems in NY (Long Island Sound), Alaska, Caribbean, other regions</a:t>
            </a:r>
          </a:p>
          <a:p>
            <a:pPr lvl="2"/>
            <a:endParaRPr lang="en-US" altLang="en-US" sz="1600" dirty="0" smtClean="0">
              <a:solidFill>
                <a:schemeClr val="bg1"/>
              </a:solidFill>
            </a:endParaRPr>
          </a:p>
          <a:p>
            <a:pPr lvl="2"/>
            <a:r>
              <a:rPr lang="en-US" altLang="en-US" sz="1600" dirty="0" smtClean="0">
                <a:solidFill>
                  <a:schemeClr val="bg1"/>
                </a:solidFill>
              </a:rPr>
              <a:t>Capacity for National Forecast and Early Warning for Event Response to </a:t>
            </a:r>
            <a:r>
              <a:rPr lang="en-US" altLang="en-US" sz="1600" dirty="0" err="1" smtClean="0">
                <a:solidFill>
                  <a:schemeClr val="bg1"/>
                </a:solidFill>
              </a:rPr>
              <a:t>HABs</a:t>
            </a:r>
            <a:r>
              <a:rPr lang="en-US" altLang="en-US" sz="1600" dirty="0" smtClean="0">
                <a:solidFill>
                  <a:schemeClr val="bg1"/>
                </a:solidFill>
              </a:rPr>
              <a:t> </a:t>
            </a:r>
          </a:p>
          <a:p>
            <a:pPr lvl="2"/>
            <a:endParaRPr lang="en-US" altLang="en-US" sz="1600" dirty="0" smtClean="0">
              <a:solidFill>
                <a:schemeClr val="bg1"/>
              </a:solidFill>
            </a:endParaRPr>
          </a:p>
          <a:p>
            <a:pPr lvl="1"/>
            <a:r>
              <a:rPr lang="en-US" altLang="en-US" sz="1800" dirty="0" smtClean="0">
                <a:solidFill>
                  <a:schemeClr val="bg1"/>
                </a:solidFill>
              </a:rPr>
              <a:t>Build national infrastructure to support HAB forecast system, including advancing HAB detection capabilities</a:t>
            </a:r>
          </a:p>
        </p:txBody>
      </p:sp>
    </p:spTree>
    <p:extLst>
      <p:ext uri="{BB962C8B-B14F-4D97-AF65-F5344CB8AC3E}">
        <p14:creationId xmlns:p14="http://schemas.microsoft.com/office/powerpoint/2010/main" val="404648369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396" y="-42770"/>
            <a:ext cx="739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PHASE 1.  </a:t>
            </a:r>
            <a:r>
              <a:rPr lang="en-US" dirty="0" smtClean="0">
                <a:solidFill>
                  <a:srgbClr val="FFFFFF"/>
                </a:solidFill>
              </a:rPr>
              <a:t>ENGAGING STAKEHOLDERS, PARTNERS, &amp; END USERS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50800" y="486083"/>
            <a:ext cx="9934101" cy="5521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3E3F68"/>
                </a:solidFill>
                <a:latin typeface="+mj-lt"/>
                <a:ea typeface="+mj-ea"/>
                <a:cs typeface="+mj-cs"/>
              </a:rPr>
              <a:t>CROWDSOURCING -RECRUITING OBSERVATIONS OF MARINE MAMMAL STRANDINGS</a:t>
            </a:r>
            <a:endParaRPr kumimoji="0" lang="en-US" sz="2000" i="0" u="sng" strike="noStrike" kern="1200" cap="none" spc="0" normalizeH="0" baseline="0" noProof="0" dirty="0">
              <a:ln>
                <a:noFill/>
              </a:ln>
              <a:solidFill>
                <a:srgbClr val="3E3F6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75638" y="1028411"/>
            <a:ext cx="6610620" cy="5834113"/>
            <a:chOff x="1275638" y="1028411"/>
            <a:chExt cx="6610620" cy="5834113"/>
          </a:xfrm>
        </p:grpSpPr>
        <p:pic>
          <p:nvPicPr>
            <p:cNvPr id="9" name="Picture 8" descr="Screen Shot 2015-01-15 at 11.35.16 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5638" y="1028411"/>
              <a:ext cx="6610620" cy="583411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012557" y="2032752"/>
              <a:ext cx="2692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c/o S. Haddock, MBARI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" name="Picture 9" descr="Screen Shot 2015-01-15 at 11.41.0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148" y="1036993"/>
            <a:ext cx="5719103" cy="6508738"/>
          </a:xfrm>
          <a:prstGeom prst="rect">
            <a:avLst/>
          </a:prstGeom>
        </p:spPr>
      </p:pic>
      <p:pic>
        <p:nvPicPr>
          <p:cNvPr id="2" name="Picture 1" descr="Screen Shot 2015-01-19 at 12.45.0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9" y="1028411"/>
            <a:ext cx="8044133" cy="583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5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>
            <a:spLocks/>
          </p:cNvSpPr>
          <p:nvPr/>
        </p:nvSpPr>
        <p:spPr>
          <a:xfrm>
            <a:off x="3423568" y="429368"/>
            <a:ext cx="3798358" cy="885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METHODOLOGY</a:t>
            </a:r>
            <a:endParaRPr lang="en-US" sz="2400" b="1" dirty="0" smtClean="0">
              <a:solidFill>
                <a:schemeClr val="accent4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012808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376092"/>
                </a:solidFill>
              </a:rPr>
              <a:t>Empirical models that link the conditions in the water to the likelihood of seeing a bloom of </a:t>
            </a:r>
            <a:r>
              <a:rPr lang="en-US" sz="2000" i="1" dirty="0" smtClean="0">
                <a:solidFill>
                  <a:srgbClr val="376092"/>
                </a:solidFill>
              </a:rPr>
              <a:t>Pseudo-</a:t>
            </a:r>
            <a:r>
              <a:rPr lang="en-US" sz="2000" i="1" dirty="0" err="1" smtClean="0">
                <a:solidFill>
                  <a:srgbClr val="376092"/>
                </a:solidFill>
              </a:rPr>
              <a:t>nitzschia</a:t>
            </a:r>
            <a:r>
              <a:rPr lang="en-US" sz="2000" i="1" dirty="0" smtClean="0">
                <a:solidFill>
                  <a:srgbClr val="376092"/>
                </a:solidFill>
              </a:rPr>
              <a:t> </a:t>
            </a:r>
            <a:r>
              <a:rPr lang="en-US" sz="2000" dirty="0" smtClean="0">
                <a:solidFill>
                  <a:srgbClr val="376092"/>
                </a:solidFill>
              </a:rPr>
              <a:t>and production of </a:t>
            </a:r>
            <a:r>
              <a:rPr lang="en-US" sz="2000" dirty="0" err="1" smtClean="0">
                <a:solidFill>
                  <a:srgbClr val="376092"/>
                </a:solidFill>
              </a:rPr>
              <a:t>domoic</a:t>
            </a:r>
            <a:r>
              <a:rPr lang="en-US" sz="2000" dirty="0" smtClean="0">
                <a:solidFill>
                  <a:srgbClr val="376092"/>
                </a:solidFill>
              </a:rPr>
              <a:t> acid</a:t>
            </a:r>
          </a:p>
          <a:p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540" y="1686597"/>
            <a:ext cx="6653676" cy="458271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485520" y="4617965"/>
            <a:ext cx="790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</a:t>
            </a:r>
            <a:r>
              <a:rPr lang="en-US" b="1" baseline="-25000" dirty="0" smtClean="0"/>
              <a:t>3</a:t>
            </a:r>
            <a:r>
              <a:rPr lang="en-US" b="1" baseline="30000" dirty="0" smtClean="0"/>
              <a:t>- </a:t>
            </a:r>
            <a:endParaRPr lang="en-US" b="1" dirty="0" smtClean="0"/>
          </a:p>
          <a:p>
            <a:r>
              <a:rPr lang="en-US" b="1" dirty="0" smtClean="0"/>
              <a:t>PO</a:t>
            </a:r>
            <a:r>
              <a:rPr lang="en-US" b="1" baseline="-25000" dirty="0" smtClean="0"/>
              <a:t>4</a:t>
            </a:r>
            <a:r>
              <a:rPr lang="en-US" b="1" baseline="30000" dirty="0" smtClean="0"/>
              <a:t>2-</a:t>
            </a:r>
            <a:endParaRPr lang="en-US" b="1" dirty="0" smtClean="0"/>
          </a:p>
        </p:txBody>
      </p:sp>
      <p:grpSp>
        <p:nvGrpSpPr>
          <p:cNvPr id="2" name="Group 31"/>
          <p:cNvGrpSpPr/>
          <p:nvPr/>
        </p:nvGrpSpPr>
        <p:grpSpPr>
          <a:xfrm>
            <a:off x="5983149" y="3650266"/>
            <a:ext cx="2986327" cy="2304204"/>
            <a:chOff x="5983149" y="3650266"/>
            <a:chExt cx="2986327" cy="2304204"/>
          </a:xfrm>
        </p:grpSpPr>
        <p:sp>
          <p:nvSpPr>
            <p:cNvPr id="30" name="TextBox 29"/>
            <p:cNvSpPr txBox="1"/>
            <p:nvPr/>
          </p:nvSpPr>
          <p:spPr>
            <a:xfrm>
              <a:off x="5983149" y="3650266"/>
              <a:ext cx="24852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Si(OH)</a:t>
              </a:r>
              <a:r>
                <a:rPr lang="en-US" b="1" baseline="-25000" dirty="0" smtClean="0"/>
                <a:t>4</a:t>
              </a:r>
              <a:r>
                <a:rPr lang="en-US" dirty="0" smtClean="0"/>
                <a:t>– DIATOMS</a:t>
              </a:r>
            </a:p>
            <a:p>
              <a:r>
                <a:rPr lang="en-US" dirty="0" smtClean="0"/>
                <a:t>                     ONLY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80177" y="4296597"/>
              <a:ext cx="2489299" cy="1657873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177" y="4289786"/>
            <a:ext cx="2489299" cy="1866974"/>
          </a:xfrm>
          <a:prstGeom prst="rect">
            <a:avLst/>
          </a:prstGeom>
        </p:spPr>
      </p:pic>
      <p:grpSp>
        <p:nvGrpSpPr>
          <p:cNvPr id="4" name="Group 37"/>
          <p:cNvGrpSpPr/>
          <p:nvPr/>
        </p:nvGrpSpPr>
        <p:grpSpPr>
          <a:xfrm>
            <a:off x="270007" y="4410966"/>
            <a:ext cx="2370065" cy="1637014"/>
            <a:chOff x="270007" y="4410966"/>
            <a:chExt cx="2370065" cy="1637014"/>
          </a:xfrm>
        </p:grpSpPr>
        <p:sp>
          <p:nvSpPr>
            <p:cNvPr id="34" name="Down Arrow 33"/>
            <p:cNvSpPr/>
            <p:nvPr/>
          </p:nvSpPr>
          <p:spPr>
            <a:xfrm>
              <a:off x="427012" y="5491628"/>
              <a:ext cx="163813" cy="55635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90825" y="5547818"/>
              <a:ext cx="1860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Si(OH)</a:t>
              </a:r>
              <a:r>
                <a:rPr lang="en-US" b="1" baseline="-25000" dirty="0" smtClean="0"/>
                <a:t>4</a:t>
              </a:r>
              <a:r>
                <a:rPr lang="en-US" b="1" dirty="0" smtClean="0"/>
                <a:t> : NO</a:t>
              </a:r>
              <a:r>
                <a:rPr lang="en-US" b="1" baseline="-25000" dirty="0" smtClean="0"/>
                <a:t>3</a:t>
              </a:r>
              <a:r>
                <a:rPr lang="en-US" baseline="30000" dirty="0" smtClean="0"/>
                <a:t>-</a:t>
              </a:r>
              <a:endParaRPr lang="en-US" dirty="0" smtClean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70007" y="4410966"/>
              <a:ext cx="23700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Depletion of Si</a:t>
              </a:r>
            </a:p>
            <a:p>
              <a:r>
                <a:rPr lang="en-US" dirty="0" smtClean="0"/>
                <a:t>in the water relative to N and P</a:t>
              </a:r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70007" y="6156760"/>
            <a:ext cx="5116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Runoff from agriculture also has low </a:t>
            </a:r>
            <a:r>
              <a:rPr lang="en-US" b="1" dirty="0" err="1" smtClean="0"/>
              <a:t>Si:N</a:t>
            </a:r>
            <a:endParaRPr lang="en-US" b="1" dirty="0" smtClean="0"/>
          </a:p>
          <a:p>
            <a:r>
              <a:rPr lang="en-US" b="1" dirty="0" smtClean="0"/>
              <a:t>(high nitrate and urea in fertilizers)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-13465" y="-18630"/>
            <a:ext cx="7746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Forecasting </a:t>
            </a:r>
            <a:r>
              <a:rPr lang="en-US" dirty="0" err="1" smtClean="0">
                <a:solidFill>
                  <a:srgbClr val="FFFFFF"/>
                </a:solidFill>
              </a:rPr>
              <a:t>HABs</a:t>
            </a:r>
            <a:r>
              <a:rPr lang="en-US" dirty="0" smtClean="0">
                <a:solidFill>
                  <a:srgbClr val="FFFFFF"/>
                </a:solidFill>
              </a:rPr>
              <a:t> in the California Current -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rgbClr val="FFFFFF"/>
                </a:solidFill>
              </a:rPr>
              <a:t>SCIENTIFIC CHALLENGES</a:t>
            </a:r>
          </a:p>
        </p:txBody>
      </p:sp>
    </p:spTree>
    <p:extLst>
      <p:ext uri="{BB962C8B-B14F-4D97-AF65-F5344CB8AC3E}">
        <p14:creationId xmlns:p14="http://schemas.microsoft.com/office/powerpoint/2010/main" val="170411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>
            <a:spLocks/>
          </p:cNvSpPr>
          <p:nvPr/>
        </p:nvSpPr>
        <p:spPr>
          <a:xfrm>
            <a:off x="0" y="421653"/>
            <a:ext cx="89694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METHODOLOGY</a:t>
            </a:r>
            <a:endParaRPr lang="en-US" sz="2400" b="1" dirty="0" smtClean="0">
              <a:solidFill>
                <a:schemeClr val="accent4">
                  <a:lumMod val="50000"/>
                </a:schemeClr>
              </a:solidFill>
              <a:cs typeface="Trebuchet MS"/>
            </a:endParaRPr>
          </a:p>
          <a:p>
            <a:r>
              <a:rPr lang="en-US" sz="2000" b="1" dirty="0" smtClean="0">
                <a:solidFill>
                  <a:srgbClr val="376092"/>
                </a:solidFill>
              </a:rPr>
              <a:t>Generalized Linear Model – logistic regression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431028" y="1485987"/>
          <a:ext cx="5814390" cy="28628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1237"/>
                <a:gridCol w="4383153"/>
              </a:tblGrid>
              <a:tr h="59660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HAB Variable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Threshold)</a:t>
                      </a:r>
                    </a:p>
                    <a:p>
                      <a:pPr algn="ctr"/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Best-fit Logistic GLM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</a:t>
                      </a:r>
                      <a:r>
                        <a:rPr lang="de-DE" sz="1200" kern="12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bloom</a:t>
                      </a:r>
                      <a:r>
                        <a:rPr lang="de-DE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= </a:t>
                      </a:r>
                      <a:r>
                        <a:rPr lang="de-DE" sz="12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</a:t>
                      </a:r>
                      <a:r>
                        <a:rPr lang="de-DE" sz="1200" kern="1200" baseline="300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lang="de-DE" sz="1200" kern="1200" baseline="30000" dirty="0" err="1" smtClean="0">
                          <a:solidFill>
                            <a:schemeClr val="tx1"/>
                          </a:solidFill>
                          <a:latin typeface="Symbol" charset="2"/>
                          <a:ea typeface="+mn-ea"/>
                          <a:cs typeface="Symbol" charset="2"/>
                        </a:rPr>
                        <a:t>l</a:t>
                      </a:r>
                      <a:r>
                        <a:rPr lang="de-DE" sz="1200" kern="1200" baseline="300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r>
                        <a:rPr lang="de-DE" sz="12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/[e</a:t>
                      </a:r>
                      <a:r>
                        <a:rPr lang="de-DE" sz="1200" kern="1200" baseline="300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lang="de-DE" sz="1200" kern="1200" baseline="30000" dirty="0" err="1" smtClean="0">
                          <a:solidFill>
                            <a:schemeClr val="tx1"/>
                          </a:solidFill>
                          <a:latin typeface="Symbol" charset="2"/>
                          <a:ea typeface="+mn-ea"/>
                          <a:cs typeface="Symbol" charset="2"/>
                        </a:rPr>
                        <a:t>l</a:t>
                      </a:r>
                      <a:r>
                        <a:rPr lang="de-DE" sz="1200" kern="120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r>
                        <a:rPr lang="de-DE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+ 1]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 horzOverflow="overflow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937529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latin typeface="Arial" pitchFamily="34" charset="0"/>
                          <a:cs typeface="Arial" pitchFamily="34" charset="0"/>
                        </a:rPr>
                        <a:t>Pseudo-</a:t>
                      </a:r>
                      <a:r>
                        <a:rPr lang="en-US" sz="1200" i="1" dirty="0" err="1" smtClean="0">
                          <a:latin typeface="Arial" pitchFamily="34" charset="0"/>
                          <a:cs typeface="Arial" pitchFamily="34" charset="0"/>
                        </a:rPr>
                        <a:t>nitzschia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sz="1200" baseline="300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 cells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mL</a:t>
                      </a:r>
                      <a:r>
                        <a:rPr lang="en-US" sz="1200" baseline="30000" dirty="0" smtClean="0"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charset="2"/>
                        <a:buChar char="l"/>
                        <a:tabLst/>
                        <a:defRPr/>
                      </a:pP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=  17.0 – 6.18[R</a:t>
                      </a:r>
                      <a:r>
                        <a:rPr lang="en-US" sz="1200" baseline="-25000" dirty="0" smtClean="0">
                          <a:latin typeface="Arial" pitchFamily="34" charset="0"/>
                          <a:cs typeface="Arial" pitchFamily="34" charset="0"/>
                        </a:rPr>
                        <a:t>rs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(510/555)] – 0.237[</a:t>
                      </a:r>
                      <a:r>
                        <a:rPr lang="en-US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Si(OH)</a:t>
                      </a:r>
                      <a:r>
                        <a:rPr lang="en-US" sz="1200" b="1" baseline="-25000" dirty="0" smtClean="0">
                          <a:latin typeface="Arial" pitchFamily="34" charset="0"/>
                          <a:cs typeface="Arial" pitchFamily="34" charset="0"/>
                        </a:rPr>
                        <a:t> 4</a:t>
                      </a:r>
                      <a:r>
                        <a:rPr lang="en-US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:(NO</a:t>
                      </a:r>
                      <a:r>
                        <a:rPr lang="en-US" sz="1200" b="1" baseline="-25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+NO</a:t>
                      </a:r>
                      <a:r>
                        <a:rPr lang="en-US" sz="12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] 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charset="2"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     0.482(Month) – 0.225[</a:t>
                      </a:r>
                      <a:r>
                        <a:rPr lang="en-US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Si(OH)</a:t>
                      </a:r>
                      <a:r>
                        <a:rPr lang="en-US" sz="1200" b="1" baseline="-25000" dirty="0" smtClean="0">
                          <a:latin typeface="Arial" pitchFamily="34" charset="0"/>
                          <a:cs typeface="Arial" pitchFamily="34" charset="0"/>
                        </a:rPr>
                        <a:t> 4</a:t>
                      </a:r>
                      <a:r>
                        <a:rPr lang="en-US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:PO</a:t>
                      </a:r>
                      <a:r>
                        <a:rPr lang="en-US" sz="1200" b="1" baseline="-250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] - 1266[R</a:t>
                      </a:r>
                      <a:r>
                        <a:rPr lang="en-US" sz="1200" baseline="-25000" dirty="0" smtClean="0">
                          <a:latin typeface="Arial" pitchFamily="34" charset="0"/>
                          <a:cs typeface="Arial" pitchFamily="34" charset="0"/>
                        </a:rPr>
                        <a:t>rs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(510)]</a:t>
                      </a:r>
                      <a:endParaRPr lang="en-US" sz="1200" baseline="-250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6693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Arial" pitchFamily="34" charset="0"/>
                          <a:cs typeface="Arial" pitchFamily="34" charset="0"/>
                        </a:rPr>
                        <a:t>pDA</a:t>
                      </a:r>
                      <a:endParaRPr lang="en-US" sz="12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(500 </a:t>
                      </a:r>
                      <a:r>
                        <a:rPr lang="en-US" sz="1200" dirty="0" err="1" smtClean="0">
                          <a:latin typeface="Arial" pitchFamily="34" charset="0"/>
                          <a:cs typeface="Arial" pitchFamily="34" charset="0"/>
                        </a:rPr>
                        <a:t>ng</a:t>
                      </a: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 L</a:t>
                      </a:r>
                      <a:r>
                        <a:rPr lang="en-US" sz="1200" baseline="30000" dirty="0" smtClean="0"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=  -154.2 + 0.145[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Chl</a:t>
                      </a: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]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– 0.968</a:t>
                      </a: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[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Si(OH)</a:t>
                      </a:r>
                      <a:r>
                        <a:rPr kumimoji="0" lang="en-US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NO</a:t>
                      </a:r>
                      <a:r>
                        <a:rPr lang="en-US" sz="1200" b="1" baseline="-25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]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– 0.619(Temp)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     + 4.92(Sal) – 0.555(NO</a:t>
                      </a:r>
                      <a:r>
                        <a:rPr lang="en-US" sz="1200" baseline="-25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anchor="ctr"/>
                </a:tc>
              </a:tr>
              <a:tr h="6159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Arial" pitchFamily="34" charset="0"/>
                          <a:cs typeface="Arial" pitchFamily="34" charset="0"/>
                        </a:rPr>
                        <a:t>cDA</a:t>
                      </a:r>
                      <a:endParaRPr lang="en-US" sz="12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(10 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pg cell</a:t>
                      </a:r>
                      <a:r>
                        <a:rPr lang="en-US" sz="1200" baseline="30000" dirty="0" smtClean="0"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= 10.7  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– 0.618(Temp)</a:t>
                      </a: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 – 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0.659[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Si(OH)</a:t>
                      </a:r>
                      <a:r>
                        <a:rPr kumimoji="0" lang="en-US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]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] – 767[R</a:t>
                      </a:r>
                      <a:r>
                        <a:rPr lang="en-US" sz="1200" baseline="-25000" dirty="0" smtClean="0">
                          <a:latin typeface="Arial" pitchFamily="34" charset="0"/>
                          <a:cs typeface="Arial" pitchFamily="34" charset="0"/>
                        </a:rPr>
                        <a:t>rs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(510)] </a:t>
                      </a:r>
                      <a:endParaRPr lang="en-US" sz="12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4" name="Group 19"/>
          <p:cNvGrpSpPr/>
          <p:nvPr/>
        </p:nvGrpSpPr>
        <p:grpSpPr>
          <a:xfrm>
            <a:off x="4060112" y="2296046"/>
            <a:ext cx="2960079" cy="1883939"/>
            <a:chOff x="4060112" y="1970144"/>
            <a:chExt cx="2960079" cy="1883939"/>
          </a:xfrm>
        </p:grpSpPr>
        <p:sp>
          <p:nvSpPr>
            <p:cNvPr id="16" name="Oval 15"/>
            <p:cNvSpPr/>
            <p:nvPr/>
          </p:nvSpPr>
          <p:spPr>
            <a:xfrm>
              <a:off x="4384914" y="2740201"/>
              <a:ext cx="1825256" cy="51003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890134" y="1970144"/>
              <a:ext cx="2130057" cy="37002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060112" y="2250166"/>
              <a:ext cx="1872450" cy="32502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384914" y="3466445"/>
              <a:ext cx="1537647" cy="38763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0006" y="3342983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DOMOIC </a:t>
            </a:r>
          </a:p>
          <a:p>
            <a:pPr algn="ctr"/>
            <a:r>
              <a:rPr lang="en-US" dirty="0" smtClean="0"/>
              <a:t>ACID</a:t>
            </a:r>
            <a:endParaRPr lang="en-US" dirty="0"/>
          </a:p>
        </p:txBody>
      </p:sp>
      <p:sp>
        <p:nvSpPr>
          <p:cNvPr id="22" name="Left Brace 21"/>
          <p:cNvSpPr/>
          <p:nvPr/>
        </p:nvSpPr>
        <p:spPr>
          <a:xfrm>
            <a:off x="1228233" y="3265585"/>
            <a:ext cx="339020" cy="9144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7628" y="4544249"/>
            <a:ext cx="9096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BUT….. We cannot easily acquire these nutrient data in real time or remotely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THUS… we cannot use these models for routine forecasting of DA events</a:t>
            </a:r>
            <a:endParaRPr lang="en-US" sz="2000" dirty="0">
              <a:solidFill>
                <a:srgbClr val="0000FF"/>
              </a:solidFill>
            </a:endParaRPr>
          </a:p>
        </p:txBody>
      </p:sp>
      <p:grpSp>
        <p:nvGrpSpPr>
          <p:cNvPr id="5" name="Group 3"/>
          <p:cNvGrpSpPr/>
          <p:nvPr/>
        </p:nvGrpSpPr>
        <p:grpSpPr>
          <a:xfrm>
            <a:off x="210006" y="5663291"/>
            <a:ext cx="8759470" cy="914400"/>
            <a:chOff x="210006" y="5663291"/>
            <a:chExt cx="8759470" cy="914400"/>
          </a:xfrm>
        </p:grpSpPr>
        <p:sp>
          <p:nvSpPr>
            <p:cNvPr id="24" name="TextBox 23"/>
            <p:cNvSpPr txBox="1"/>
            <p:nvPr/>
          </p:nvSpPr>
          <p:spPr>
            <a:xfrm>
              <a:off x="210006" y="5746187"/>
              <a:ext cx="8759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accent5">
                      <a:lumMod val="50000"/>
                    </a:schemeClr>
                  </a:solidFill>
                </a:rPr>
                <a:t>ALTERNATIVE APPROACH: </a:t>
              </a:r>
            </a:p>
            <a:p>
              <a:pPr algn="ctr"/>
              <a:r>
                <a:rPr lang="en-US" sz="2000" dirty="0" smtClean="0">
                  <a:solidFill>
                    <a:schemeClr val="accent5">
                      <a:lumMod val="50000"/>
                    </a:schemeClr>
                  </a:solidFill>
                </a:rPr>
                <a:t>Build models using physical and bio-optical predictors</a:t>
              </a:r>
              <a:endParaRPr lang="en-US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318145" y="5663291"/>
              <a:ext cx="6505210" cy="914400"/>
            </a:xfrm>
            <a:prstGeom prst="rect">
              <a:avLst/>
            </a:prstGeom>
            <a:noFill/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-13465" y="-18630"/>
            <a:ext cx="7746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Forecasting </a:t>
            </a:r>
            <a:r>
              <a:rPr lang="en-US" dirty="0" err="1" smtClean="0">
                <a:solidFill>
                  <a:srgbClr val="FFFFFF"/>
                </a:solidFill>
              </a:rPr>
              <a:t>HABs</a:t>
            </a:r>
            <a:r>
              <a:rPr lang="en-US" dirty="0" smtClean="0">
                <a:solidFill>
                  <a:srgbClr val="FFFFFF"/>
                </a:solidFill>
              </a:rPr>
              <a:t> in the California Current -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rgbClr val="FFFFFF"/>
                </a:solidFill>
              </a:rPr>
              <a:t>SCIENTIFIC CHALLENGES</a:t>
            </a:r>
          </a:p>
        </p:txBody>
      </p:sp>
    </p:spTree>
    <p:extLst>
      <p:ext uri="{BB962C8B-B14F-4D97-AF65-F5344CB8AC3E}">
        <p14:creationId xmlns:p14="http://schemas.microsoft.com/office/powerpoint/2010/main" val="170411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09" y="602778"/>
            <a:ext cx="8241327" cy="2807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01" y="6581001"/>
            <a:ext cx="9532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Anderson et al. 2011,  Detecting toxic diatom blooms from ocean color and a regional ocean model. Geophysical Research Letters</a:t>
            </a:r>
            <a:endParaRPr lang="en-US" sz="1200" i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89" y="3365974"/>
            <a:ext cx="4409710" cy="314835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174289" y="3858041"/>
            <a:ext cx="4256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ight Brace 8"/>
          <p:cNvSpPr/>
          <p:nvPr/>
        </p:nvSpPr>
        <p:spPr>
          <a:xfrm>
            <a:off x="4978781" y="3476404"/>
            <a:ext cx="678269" cy="292739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89804" y="3698567"/>
            <a:ext cx="29049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Remote Sensing Reflectance</a:t>
            </a:r>
          </a:p>
          <a:p>
            <a:r>
              <a:rPr lang="en-US" b="1" dirty="0" smtClean="0"/>
              <a:t>Salinity</a:t>
            </a:r>
          </a:p>
          <a:p>
            <a:r>
              <a:rPr lang="en-US" b="1" dirty="0" smtClean="0"/>
              <a:t>Temperature</a:t>
            </a:r>
          </a:p>
          <a:p>
            <a:r>
              <a:rPr lang="en-US" b="1" dirty="0" smtClean="0"/>
              <a:t>Chlorophyll</a:t>
            </a:r>
          </a:p>
          <a:p>
            <a:endParaRPr lang="en-US" dirty="0"/>
          </a:p>
          <a:p>
            <a:r>
              <a:rPr lang="en-US" b="1" i="1" dirty="0" smtClean="0"/>
              <a:t>Nitrate</a:t>
            </a:r>
          </a:p>
          <a:p>
            <a:r>
              <a:rPr lang="en-US" b="1" i="1" dirty="0" smtClean="0"/>
              <a:t>Phosphate</a:t>
            </a:r>
          </a:p>
          <a:p>
            <a:r>
              <a:rPr lang="en-US" b="1" i="1" dirty="0" smtClean="0"/>
              <a:t>Silicic Acid</a:t>
            </a:r>
            <a:endParaRPr lang="en-US" b="1" i="1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745020" y="4962101"/>
            <a:ext cx="2698643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>
            <a:off x="2599870" y="259909"/>
            <a:ext cx="6019697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THE APPLICATIONS CHALLENGE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96" y="-42770"/>
            <a:ext cx="7635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Forecasting </a:t>
            </a:r>
            <a:r>
              <a:rPr lang="en-US" dirty="0" err="1" smtClean="0">
                <a:solidFill>
                  <a:srgbClr val="FFFFFF"/>
                </a:solidFill>
              </a:rPr>
              <a:t>HABs</a:t>
            </a:r>
            <a:r>
              <a:rPr lang="en-US" dirty="0" smtClean="0">
                <a:solidFill>
                  <a:srgbClr val="FFFFFF"/>
                </a:solidFill>
              </a:rPr>
              <a:t> in the California Current - SCIENTIFIC CHALLENGES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15" y="3624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Data Interpolating of EOFs (DINEOF)</a:t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to deal with 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</a:rPr>
              <a:t>gappy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 satellite data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491" y="4678967"/>
            <a:ext cx="3664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Georgia"/>
              </a:rPr>
              <a:t>• Statistical reconstruction of satellite data solving spatial and temporal EOFs simultaneously</a:t>
            </a:r>
          </a:p>
          <a:p>
            <a:r>
              <a:rPr lang="en-US" dirty="0" smtClean="0">
                <a:solidFill>
                  <a:prstClr val="black"/>
                </a:solidFill>
                <a:latin typeface="Georgia"/>
              </a:rPr>
              <a:t>(</a:t>
            </a:r>
            <a:r>
              <a:rPr lang="en-US" dirty="0" err="1" smtClean="0">
                <a:solidFill>
                  <a:prstClr val="black"/>
                </a:solidFill>
                <a:latin typeface="Georgia"/>
              </a:rPr>
              <a:t>Beckers</a:t>
            </a:r>
            <a:r>
              <a:rPr lang="en-US" dirty="0" smtClean="0">
                <a:solidFill>
                  <a:prstClr val="black"/>
                </a:solidFill>
                <a:latin typeface="Georgia"/>
              </a:rPr>
              <a:t> &amp; </a:t>
            </a:r>
            <a:r>
              <a:rPr lang="en-US" dirty="0" err="1" smtClean="0">
                <a:solidFill>
                  <a:prstClr val="black"/>
                </a:solidFill>
                <a:latin typeface="Georgia"/>
              </a:rPr>
              <a:t>Rixen</a:t>
            </a:r>
            <a:r>
              <a:rPr lang="en-US" dirty="0" smtClean="0">
                <a:solidFill>
                  <a:prstClr val="black"/>
                </a:solidFill>
                <a:latin typeface="Georgia"/>
              </a:rPr>
              <a:t>, 2003)</a:t>
            </a:r>
          </a:p>
          <a:p>
            <a:endParaRPr lang="en-US" dirty="0" smtClean="0">
              <a:solidFill>
                <a:prstClr val="black"/>
              </a:solidFill>
              <a:latin typeface="Georgia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Georgia"/>
              </a:rPr>
              <a:t>• Can use covariance-matrices to solve for multiple linked datasets</a:t>
            </a:r>
          </a:p>
          <a:p>
            <a:endParaRPr lang="en-US" dirty="0">
              <a:solidFill>
                <a:prstClr val="black"/>
              </a:solidFill>
              <a:latin typeface="Georgia"/>
            </a:endParaRPr>
          </a:p>
        </p:txBody>
      </p:sp>
      <p:grpSp>
        <p:nvGrpSpPr>
          <p:cNvPr id="7" name="Group 10"/>
          <p:cNvGrpSpPr/>
          <p:nvPr/>
        </p:nvGrpSpPr>
        <p:grpSpPr>
          <a:xfrm>
            <a:off x="3865217" y="1399457"/>
            <a:ext cx="4733320" cy="4092029"/>
            <a:chOff x="4405569" y="4162129"/>
            <a:chExt cx="4733320" cy="4092029"/>
          </a:xfrm>
        </p:grpSpPr>
        <p:pic>
          <p:nvPicPr>
            <p:cNvPr id="6" name="Picture 5" descr="ndbc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569" y="4619123"/>
              <a:ext cx="4733320" cy="263893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51956" y="7081542"/>
              <a:ext cx="3411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Georgia"/>
                </a:rPr>
                <a:t>(NDBC 46054 West Santa Barbara)</a:t>
              </a:r>
              <a:endParaRPr lang="en-US" dirty="0">
                <a:solidFill>
                  <a:prstClr val="black"/>
                </a:solidFill>
                <a:latin typeface="Georgi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14503" y="4162129"/>
              <a:ext cx="22762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Georgia"/>
                </a:rPr>
                <a:t>Blue: MODISA DINEOF</a:t>
              </a:r>
            </a:p>
            <a:p>
              <a:r>
                <a:rPr lang="en-US" dirty="0" smtClean="0">
                  <a:solidFill>
                    <a:srgbClr val="FF0000"/>
                  </a:solidFill>
                  <a:latin typeface="Georgia"/>
                </a:rPr>
                <a:t>Red: NDBC Buoy</a:t>
              </a:r>
              <a:endParaRPr lang="en-US" dirty="0">
                <a:solidFill>
                  <a:srgbClr val="FF0000"/>
                </a:solidFill>
                <a:latin typeface="Georgia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51956" y="7638605"/>
              <a:ext cx="3679154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Georgia"/>
                </a:rPr>
                <a:t>• </a:t>
              </a:r>
              <a:r>
                <a:rPr lang="en-US" sz="1600" dirty="0">
                  <a:solidFill>
                    <a:prstClr val="black"/>
                  </a:solidFill>
                  <a:latin typeface="Georgia"/>
                </a:rPr>
                <a:t>SST: </a:t>
              </a:r>
              <a:r>
                <a:rPr lang="en-US" sz="1600" dirty="0" smtClean="0">
                  <a:solidFill>
                    <a:prstClr val="black"/>
                  </a:solidFill>
                  <a:latin typeface="Georgia"/>
                </a:rPr>
                <a:t>R</a:t>
              </a:r>
              <a:r>
                <a:rPr lang="en-US" sz="1600" baseline="30000" dirty="0" smtClean="0">
                  <a:solidFill>
                    <a:prstClr val="black"/>
                  </a:solidFill>
                  <a:latin typeface="Georgia"/>
                </a:rPr>
                <a:t>2</a:t>
              </a:r>
              <a:r>
                <a:rPr lang="en-US" sz="1600" dirty="0">
                  <a:solidFill>
                    <a:prstClr val="black"/>
                  </a:solidFill>
                  <a:latin typeface="Georgia"/>
                </a:rPr>
                <a:t>=0.9, RMSE &lt; 1°C, as good as Pathfinder </a:t>
              </a:r>
              <a:r>
                <a:rPr lang="en-US" sz="1600" dirty="0" smtClean="0">
                  <a:solidFill>
                    <a:prstClr val="black"/>
                  </a:solidFill>
                  <a:latin typeface="Georgia"/>
                </a:rPr>
                <a:t>AVHRR but daily!</a:t>
              </a:r>
              <a:endParaRPr lang="en-US" sz="1600" dirty="0">
                <a:solidFill>
                  <a:prstClr val="black"/>
                </a:solidFill>
                <a:latin typeface="Georgia"/>
              </a:endParaRPr>
            </a:p>
          </p:txBody>
        </p:sp>
      </p:grpSp>
      <p:pic>
        <p:nvPicPr>
          <p:cNvPr id="12" name="SST07df-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179" y="1329967"/>
            <a:ext cx="2922104" cy="33633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396" y="-42770"/>
            <a:ext cx="6384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Forecasting </a:t>
            </a:r>
            <a:r>
              <a:rPr lang="en-US" dirty="0" err="1" smtClean="0">
                <a:solidFill>
                  <a:srgbClr val="FFFFFF"/>
                </a:solidFill>
              </a:rPr>
              <a:t>HABs</a:t>
            </a:r>
            <a:r>
              <a:rPr lang="en-US" dirty="0" smtClean="0">
                <a:solidFill>
                  <a:srgbClr val="FFFFFF"/>
                </a:solidFill>
              </a:rPr>
              <a:t> in the California Current - </a:t>
            </a:r>
            <a:r>
              <a:rPr lang="en-US" dirty="0" smtClean="0">
                <a:solidFill>
                  <a:srgbClr val="FFFFFF"/>
                </a:solidFill>
                <a:latin typeface="Georgia"/>
              </a:rPr>
              <a:t>TECHNOLOGY</a:t>
            </a:r>
          </a:p>
          <a:p>
            <a:r>
              <a:rPr lang="en-US" dirty="0" smtClean="0">
                <a:solidFill>
                  <a:prstClr val="white"/>
                </a:solidFill>
                <a:latin typeface="Georgia"/>
              </a:rPr>
              <a:t> </a:t>
            </a:r>
            <a:endParaRPr lang="en-US" dirty="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0477" y="1875986"/>
            <a:ext cx="1745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Georgia"/>
              </a:rPr>
              <a:t>2007 SST Reconstruction 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Georgia"/>
              </a:rPr>
              <a:t>(daily)</a:t>
            </a:r>
            <a:endParaRPr lang="en-US" sz="1600" dirty="0">
              <a:solidFill>
                <a:prstClr val="black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9808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75358" y="32688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3E3F68"/>
                </a:solidFill>
              </a:rPr>
              <a:t>FORECASTING </a:t>
            </a:r>
            <a:r>
              <a:rPr lang="en-US" sz="2800" b="1" i="1" dirty="0" smtClean="0">
                <a:solidFill>
                  <a:srgbClr val="3E3F68"/>
                </a:solidFill>
              </a:rPr>
              <a:t>Pseudo-</a:t>
            </a:r>
            <a:r>
              <a:rPr lang="en-US" sz="2800" b="1" i="1" dirty="0" err="1" smtClean="0">
                <a:solidFill>
                  <a:srgbClr val="3E3F68"/>
                </a:solidFill>
              </a:rPr>
              <a:t>nitzschia</a:t>
            </a:r>
            <a:r>
              <a:rPr lang="en-US" sz="2800" b="1" dirty="0" smtClean="0">
                <a:solidFill>
                  <a:srgbClr val="3E3F68"/>
                </a:solidFill>
              </a:rPr>
              <a:t> USING DINEOF</a:t>
            </a:r>
            <a:endParaRPr lang="en-US" sz="2800" b="1" i="1" dirty="0">
              <a:solidFill>
                <a:srgbClr val="3E3F68"/>
              </a:solidFill>
            </a:endParaRPr>
          </a:p>
        </p:txBody>
      </p:sp>
      <p:pic>
        <p:nvPicPr>
          <p:cNvPr id="11" name="Picture 10" descr="hindcast_pn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7" r="19119"/>
          <a:stretch/>
        </p:blipFill>
        <p:spPr>
          <a:xfrm>
            <a:off x="721566" y="1088998"/>
            <a:ext cx="2866960" cy="3384834"/>
          </a:xfrm>
          <a:prstGeom prst="rect">
            <a:avLst/>
          </a:prstGeom>
        </p:spPr>
      </p:pic>
      <p:pic>
        <p:nvPicPr>
          <p:cNvPr id="12" name="Picture 11" descr="predicted_pn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1" r="19322"/>
          <a:stretch/>
        </p:blipFill>
        <p:spPr>
          <a:xfrm>
            <a:off x="3117395" y="1086184"/>
            <a:ext cx="2829666" cy="3387648"/>
          </a:xfrm>
          <a:prstGeom prst="rect">
            <a:avLst/>
          </a:prstGeom>
        </p:spPr>
      </p:pic>
      <p:pic>
        <p:nvPicPr>
          <p:cNvPr id="13" name="Picture 12" descr="predicted_pne4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9" r="19728"/>
          <a:stretch/>
        </p:blipFill>
        <p:spPr>
          <a:xfrm>
            <a:off x="5440581" y="1088998"/>
            <a:ext cx="2845675" cy="33848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61631" y="1273122"/>
            <a:ext cx="1005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Hindcast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YD 215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(August)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03921" y="1287552"/>
            <a:ext cx="1005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Forecast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YD 220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93163" y="1281222"/>
            <a:ext cx="1005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Forecast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YD 225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579" y="4284870"/>
            <a:ext cx="89330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• </a:t>
            </a:r>
            <a:r>
              <a:rPr lang="en-US" b="1" i="1" u="sng" dirty="0" smtClean="0">
                <a:solidFill>
                  <a:prstClr val="black"/>
                </a:solidFill>
              </a:rPr>
              <a:t>Predict</a:t>
            </a:r>
            <a:r>
              <a:rPr lang="en-US" dirty="0" smtClean="0">
                <a:solidFill>
                  <a:prstClr val="black"/>
                </a:solidFill>
              </a:rPr>
              <a:t> fields by seeding </a:t>
            </a:r>
            <a:r>
              <a:rPr lang="en-US" dirty="0" err="1" smtClean="0">
                <a:solidFill>
                  <a:prstClr val="black"/>
                </a:solidFill>
              </a:rPr>
              <a:t>Rrs</a:t>
            </a:r>
            <a:r>
              <a:rPr lang="en-US" dirty="0" smtClean="0">
                <a:solidFill>
                  <a:prstClr val="black"/>
                </a:solidFill>
              </a:rPr>
              <a:t>, CHL with last 5-day interval</a:t>
            </a:r>
          </a:p>
          <a:p>
            <a:endParaRPr lang="en-US" u="sng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• Solve (DINEOF) using forecast model fields (SST, Salinity) and seeded satellite data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• OR use ROMS current trajectories to </a:t>
            </a:r>
            <a:r>
              <a:rPr lang="en-US" dirty="0" err="1" smtClean="0">
                <a:solidFill>
                  <a:prstClr val="black"/>
                </a:solidFill>
              </a:rPr>
              <a:t>advect</a:t>
            </a:r>
            <a:r>
              <a:rPr lang="en-US" dirty="0" smtClean="0">
                <a:solidFill>
                  <a:prstClr val="black"/>
                </a:solidFill>
              </a:rPr>
              <a:t> satellite data forward and then solve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• Reasonable agreement up to 2 time-steps (10 days) forward (also for </a:t>
            </a:r>
            <a:r>
              <a:rPr lang="en-US" dirty="0" err="1" smtClean="0">
                <a:solidFill>
                  <a:prstClr val="black"/>
                </a:solidFill>
              </a:rPr>
              <a:t>Rrs</a:t>
            </a:r>
            <a:r>
              <a:rPr lang="en-US" dirty="0" smtClean="0">
                <a:solidFill>
                  <a:prstClr val="black"/>
                </a:solidFill>
              </a:rPr>
              <a:t>, CHL, SST)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96" y="-42770"/>
            <a:ext cx="6506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Forecasting </a:t>
            </a:r>
            <a:r>
              <a:rPr lang="en-US" dirty="0" err="1" smtClean="0">
                <a:solidFill>
                  <a:srgbClr val="FFFFFF"/>
                </a:solidFill>
              </a:rPr>
              <a:t>HABs</a:t>
            </a:r>
            <a:r>
              <a:rPr lang="en-US" dirty="0" smtClean="0">
                <a:solidFill>
                  <a:srgbClr val="FFFFFF"/>
                </a:solidFill>
              </a:rPr>
              <a:t> in the California Current - TECHNOLOGY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8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903236" y="270564"/>
            <a:ext cx="107528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3E3F68"/>
                </a:solidFill>
                <a:latin typeface="+mj-lt"/>
                <a:ea typeface="+mj-ea"/>
                <a:cs typeface="+mj-cs"/>
              </a:rPr>
              <a:t>2014-2015: </a:t>
            </a:r>
            <a:r>
              <a:rPr lang="en-US" sz="2400" u="sng" dirty="0" smtClean="0">
                <a:solidFill>
                  <a:srgbClr val="3E3F68"/>
                </a:solidFill>
                <a:latin typeface="+mj-lt"/>
                <a:ea typeface="+mj-ea"/>
                <a:cs typeface="+mj-cs"/>
              </a:rPr>
              <a:t>PRE-</a:t>
            </a:r>
            <a:r>
              <a:rPr lang="en-US" sz="2400" i="1" u="sng" dirty="0" smtClean="0">
                <a:solidFill>
                  <a:srgbClr val="3E3F68"/>
                </a:solidFill>
                <a:latin typeface="+mj-lt"/>
                <a:ea typeface="+mj-ea"/>
                <a:cs typeface="+mj-cs"/>
              </a:rPr>
              <a:t>OPERATIONAL</a:t>
            </a:r>
            <a:r>
              <a:rPr lang="en-US" sz="2400" u="sng" dirty="0" smtClean="0">
                <a:solidFill>
                  <a:srgbClr val="3E3F68"/>
                </a:solidFill>
                <a:latin typeface="+mj-lt"/>
                <a:ea typeface="+mj-ea"/>
                <a:cs typeface="+mj-cs"/>
              </a:rPr>
              <a:t> DEMONSTRATION PHASE</a:t>
            </a:r>
            <a:endParaRPr kumimoji="0" lang="en-US" sz="2400" i="0" u="sng" strike="noStrike" kern="1200" cap="none" spc="0" normalizeH="0" baseline="0" noProof="0" dirty="0">
              <a:ln>
                <a:noFill/>
              </a:ln>
              <a:solidFill>
                <a:srgbClr val="3E3F6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Workflow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888927" y="1159568"/>
            <a:ext cx="7349354" cy="5277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96" y="-42770"/>
            <a:ext cx="826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Forecasting </a:t>
            </a:r>
            <a:r>
              <a:rPr lang="en-US" dirty="0" err="1" smtClean="0">
                <a:solidFill>
                  <a:srgbClr val="FFFFFF"/>
                </a:solidFill>
              </a:rPr>
              <a:t>HABs</a:t>
            </a:r>
            <a:r>
              <a:rPr lang="en-US" dirty="0" smtClean="0">
                <a:solidFill>
                  <a:srgbClr val="FFFFFF"/>
                </a:solidFill>
              </a:rPr>
              <a:t> in the California Current - FEASIBILITY DEMONSTRATION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396" y="-42770"/>
            <a:ext cx="831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Forecasting HABs in the California Current </a:t>
            </a:r>
            <a:r>
              <a:rPr lang="en-US" dirty="0" smtClean="0">
                <a:solidFill>
                  <a:srgbClr val="FFFFFF"/>
                </a:solidFill>
              </a:rPr>
              <a:t>- </a:t>
            </a:r>
            <a:r>
              <a:rPr lang="en-US" dirty="0">
                <a:solidFill>
                  <a:srgbClr val="FFFFFF"/>
                </a:solidFill>
              </a:rPr>
              <a:t>FEASIBILITY DEMONSTRATION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903236" y="596358"/>
            <a:ext cx="10752843" cy="552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3E3F68"/>
                </a:solidFill>
                <a:latin typeface="+mj-lt"/>
                <a:ea typeface="+mj-ea"/>
                <a:cs typeface="+mj-cs"/>
              </a:rPr>
              <a:t>PUBLIC WEBSITE TO ENGAGE STAKEHOLDER COMMUNITY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400" b="1" u="sng" dirty="0">
                <a:solidFill>
                  <a:srgbClr val="3E3F68"/>
                </a:solidFill>
                <a:latin typeface="+mj-lt"/>
                <a:ea typeface="+mj-ea"/>
                <a:cs typeface="+mj-cs"/>
              </a:rPr>
              <a:t>http://</a:t>
            </a:r>
            <a:r>
              <a:rPr lang="en-US" sz="2400" b="1" u="sng" dirty="0" err="1">
                <a:solidFill>
                  <a:srgbClr val="3E3F68"/>
                </a:solidFill>
                <a:latin typeface="+mj-lt"/>
                <a:ea typeface="+mj-ea"/>
                <a:cs typeface="+mj-cs"/>
              </a:rPr>
              <a:t>www.cencoos.org</a:t>
            </a:r>
            <a:r>
              <a:rPr lang="en-US" sz="2400" b="1" u="sng" dirty="0">
                <a:solidFill>
                  <a:srgbClr val="3E3F68"/>
                </a:solidFill>
                <a:latin typeface="+mj-lt"/>
                <a:ea typeface="+mj-ea"/>
                <a:cs typeface="+mj-cs"/>
              </a:rPr>
              <a:t>/data/models/</a:t>
            </a:r>
            <a:r>
              <a:rPr lang="en-US" sz="2400" b="1" u="sng" dirty="0" err="1">
                <a:solidFill>
                  <a:srgbClr val="3E3F68"/>
                </a:solidFill>
                <a:latin typeface="+mj-lt"/>
                <a:ea typeface="+mj-ea"/>
                <a:cs typeface="+mj-cs"/>
              </a:rPr>
              <a:t>habs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3E3F6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-34222" y="1148531"/>
            <a:ext cx="9144000" cy="4543146"/>
            <a:chOff x="0" y="1157427"/>
            <a:chExt cx="9144000" cy="4543146"/>
          </a:xfrm>
        </p:grpSpPr>
        <p:pic>
          <p:nvPicPr>
            <p:cNvPr id="27" name="Picture 26" descr="Screen Shot 2015-01-13 at 11.30.43 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57427"/>
              <a:ext cx="9144000" cy="4543146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1300907" y="2896705"/>
              <a:ext cx="3999668" cy="1159073"/>
              <a:chOff x="1300907" y="2976085"/>
              <a:chExt cx="3999668" cy="1159073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300907" y="2976085"/>
                <a:ext cx="620658" cy="323713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622261" y="3765826"/>
                <a:ext cx="16783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Particulate DA</a:t>
                </a: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0" y="1156108"/>
            <a:ext cx="9144000" cy="4545784"/>
            <a:chOff x="0" y="1156108"/>
            <a:chExt cx="9144000" cy="4545784"/>
          </a:xfrm>
        </p:grpSpPr>
        <p:pic>
          <p:nvPicPr>
            <p:cNvPr id="29" name="Picture 28" descr="Screen Shot 2015-01-13 at 11.30.55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156108"/>
              <a:ext cx="9144000" cy="4545784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1895558" y="2910247"/>
              <a:ext cx="3095820" cy="1524001"/>
              <a:chOff x="1918238" y="2978287"/>
              <a:chExt cx="3095820" cy="1524001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918238" y="2978287"/>
                <a:ext cx="620658" cy="323713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644347" y="4132956"/>
                <a:ext cx="13697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Cellular DA</a:t>
                </a: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-39534" y="1152266"/>
            <a:ext cx="9144000" cy="4548392"/>
            <a:chOff x="0" y="1154804"/>
            <a:chExt cx="9144000" cy="4548392"/>
          </a:xfrm>
        </p:grpSpPr>
        <p:pic>
          <p:nvPicPr>
            <p:cNvPr id="25" name="Picture 24" descr="Screen Shot 2015-01-13 at 11.30.31 A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154804"/>
              <a:ext cx="9144000" cy="4548392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817217" y="2889943"/>
              <a:ext cx="4799218" cy="787539"/>
              <a:chOff x="817217" y="2978287"/>
              <a:chExt cx="4799218" cy="787539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17217" y="2978287"/>
                <a:ext cx="474870" cy="323713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622261" y="3396494"/>
                <a:ext cx="1994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>
                    <a:solidFill>
                      <a:srgbClr val="FF0000"/>
                    </a:solidFill>
                  </a:rPr>
                  <a:t>Pseudo-</a:t>
                </a:r>
                <a:r>
                  <a:rPr lang="en-US" i="1" dirty="0" err="1" smtClean="0">
                    <a:solidFill>
                      <a:srgbClr val="FF0000"/>
                    </a:solidFill>
                  </a:rPr>
                  <a:t>nitzschia</a:t>
                </a:r>
                <a:endParaRPr lang="en-US" i="1" dirty="0" smtClean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5747738" y="4076515"/>
            <a:ext cx="3300028" cy="2089083"/>
            <a:chOff x="5804438" y="4178575"/>
            <a:chExt cx="3300028" cy="2089083"/>
          </a:xfrm>
        </p:grpSpPr>
        <p:sp>
          <p:nvSpPr>
            <p:cNvPr id="21" name="Oval 20"/>
            <p:cNvSpPr/>
            <p:nvPr/>
          </p:nvSpPr>
          <p:spPr>
            <a:xfrm>
              <a:off x="5804438" y="4178575"/>
              <a:ext cx="620658" cy="323713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77676" y="4513331"/>
              <a:ext cx="3026790" cy="1754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GOOGLE FORM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Feedback from:</a:t>
              </a:r>
            </a:p>
            <a:p>
              <a:r>
                <a:rPr lang="en-US" dirty="0" smtClean="0"/>
                <a:t>Natural Resource Managers</a:t>
              </a:r>
            </a:p>
            <a:p>
              <a:r>
                <a:rPr lang="en-US" dirty="0" smtClean="0"/>
                <a:t>End Users</a:t>
              </a:r>
            </a:p>
            <a:p>
              <a:r>
                <a:rPr lang="en-US" dirty="0" smtClean="0"/>
                <a:t>Partner Organization</a:t>
              </a:r>
            </a:p>
            <a:p>
              <a:r>
                <a:rPr lang="en-US" dirty="0" smtClean="0"/>
                <a:t> (NOAA NOS &amp; NWS)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87742" y="6209504"/>
            <a:ext cx="885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CeNCOOS</a:t>
            </a:r>
            <a:r>
              <a:rPr lang="en-US" dirty="0" smtClean="0">
                <a:solidFill>
                  <a:srgbClr val="FF0000"/>
                </a:solidFill>
              </a:rPr>
              <a:t> Fall &amp;Winter Newsletter solicited participation from broad CA community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and to advertise use of our </a:t>
            </a:r>
            <a:r>
              <a:rPr lang="en-US" dirty="0" err="1" smtClean="0">
                <a:solidFill>
                  <a:srgbClr val="0000FF"/>
                </a:solidFill>
              </a:rPr>
              <a:t>crowdsourcing</a:t>
            </a:r>
            <a:r>
              <a:rPr lang="en-US" dirty="0" smtClean="0">
                <a:solidFill>
                  <a:srgbClr val="0000FF"/>
                </a:solidFill>
              </a:rPr>
              <a:t> website and mobile applications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88039" y="4666344"/>
            <a:ext cx="14504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red points =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shore stations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800" y="1952786"/>
            <a:ext cx="129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HABMAP?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681867" y="2121738"/>
            <a:ext cx="12987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26200" y="1957476"/>
            <a:ext cx="174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PSEUDOMAP?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4178300" y="2160676"/>
            <a:ext cx="13986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40400" y="1944776"/>
            <a:ext cx="10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DA-FIT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605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6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ＭＳ ゴシック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ＭＳ ゴシック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41495</TotalTime>
  <Words>2591</Words>
  <Application>Microsoft Macintosh PowerPoint</Application>
  <PresentationFormat>On-screen Show (4:3)</PresentationFormat>
  <Paragraphs>462</Paragraphs>
  <Slides>29</Slides>
  <Notes>19</Notes>
  <HiddenSlides>1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Urban</vt:lpstr>
      <vt:lpstr>1_Urban</vt:lpstr>
      <vt:lpstr>Merging Satellite and Numerical Model Data in the California Current to Create Continuous Imagery and  Forecasts of Harmful Algal Blooms </vt:lpstr>
      <vt:lpstr>SIGNIFICANCE OF THE PROBLEM</vt:lpstr>
      <vt:lpstr>PowerPoint Presentation</vt:lpstr>
      <vt:lpstr>PowerPoint Presentation</vt:lpstr>
      <vt:lpstr>THE APPLICATIONS CHALLENGE</vt:lpstr>
      <vt:lpstr>Data Interpolating of EOFs (DINEOF) to deal with gappy satellite data</vt:lpstr>
      <vt:lpstr>FORECASTING Pseudo-nitzschia USING DINEOF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EFR HAB Goals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Problem</dc:title>
  <dc:creator>Clarissa Anderson</dc:creator>
  <cp:lastModifiedBy>Clarissa Anderson</cp:lastModifiedBy>
  <cp:revision>206</cp:revision>
  <dcterms:created xsi:type="dcterms:W3CDTF">2015-04-16T18:05:57Z</dcterms:created>
  <dcterms:modified xsi:type="dcterms:W3CDTF">2015-04-23T11:25:58Z</dcterms:modified>
</cp:coreProperties>
</file>